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svm"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92"/>
  </p:notesMasterIdLst>
  <p:handoutMasterIdLst>
    <p:handoutMasterId r:id="rId93"/>
  </p:handoutMasterIdLst>
  <p:sldIdLst>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14" r:id="rId65"/>
    <p:sldId id="415" r:id="rId66"/>
    <p:sldId id="416" r:id="rId67"/>
    <p:sldId id="417" r:id="rId68"/>
    <p:sldId id="418" r:id="rId69"/>
    <p:sldId id="419" r:id="rId70"/>
    <p:sldId id="420" r:id="rId71"/>
    <p:sldId id="421" r:id="rId72"/>
    <p:sldId id="422" r:id="rId73"/>
    <p:sldId id="423" r:id="rId74"/>
    <p:sldId id="424" r:id="rId75"/>
    <p:sldId id="425" r:id="rId76"/>
    <p:sldId id="426" r:id="rId77"/>
    <p:sldId id="427" r:id="rId78"/>
    <p:sldId id="428" r:id="rId79"/>
    <p:sldId id="429" r:id="rId80"/>
    <p:sldId id="430" r:id="rId81"/>
    <p:sldId id="431" r:id="rId82"/>
    <p:sldId id="432" r:id="rId83"/>
    <p:sldId id="433" r:id="rId84"/>
    <p:sldId id="434" r:id="rId85"/>
    <p:sldId id="435" r:id="rId86"/>
    <p:sldId id="436" r:id="rId87"/>
    <p:sldId id="437" r:id="rId88"/>
    <p:sldId id="438" r:id="rId89"/>
    <p:sldId id="439" r:id="rId90"/>
    <p:sldId id="440" r:id="rId9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462" y="-192"/>
      </p:cViewPr>
      <p:guideLst>
        <p:guide orient="horz" pos="2160"/>
        <p:guide pos="3840"/>
      </p:guideLst>
    </p:cSldViewPr>
  </p:slideViewPr>
  <p:notesTextViewPr>
    <p:cViewPr>
      <p:scale>
        <a:sx n="1" d="1"/>
        <a:sy n="1" d="1"/>
      </p:scale>
      <p:origin x="0" y="0"/>
    </p:cViewPr>
  </p:notesTextViewPr>
  <p:sorterViewPr>
    <p:cViewPr>
      <p:scale>
        <a:sx n="66" d="100"/>
        <a:sy n="66" d="100"/>
      </p:scale>
      <p:origin x="0" y="120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Üstbilgi Yer Tutucusu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tr-TR" sz="1200">
              <a:latin typeface="Arial" pitchFamily="18"/>
              <a:ea typeface="Microsoft YaHei" pitchFamily="2"/>
              <a:cs typeface="Mangal" pitchFamily="2"/>
            </a:endParaRPr>
          </a:p>
        </p:txBody>
      </p:sp>
      <p:sp>
        <p:nvSpPr>
          <p:cNvPr id="3" name="Veri Yer Tutucusu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B1431955-6E10-45C3-8D8E-FE75C9D5FF3C}" type="datetimeFigureOut">
              <a:t>29.08.2019</a:t>
            </a:fld>
            <a:endParaRPr lang="tr-TR" sz="1200">
              <a:latin typeface="Arial" pitchFamily="18"/>
              <a:ea typeface="Microsoft YaHei" pitchFamily="2"/>
              <a:cs typeface="Mangal" pitchFamily="2"/>
            </a:endParaRPr>
          </a:p>
        </p:txBody>
      </p:sp>
      <p:sp>
        <p:nvSpPr>
          <p:cNvPr id="4" name="Altbilgi Yer Tutucusu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tr-TR" sz="1200">
              <a:latin typeface="Arial" pitchFamily="18"/>
              <a:ea typeface="Microsoft YaHei" pitchFamily="2"/>
              <a:cs typeface="Mangal" pitchFamily="2"/>
            </a:endParaRPr>
          </a:p>
        </p:txBody>
      </p:sp>
      <p:sp>
        <p:nvSpPr>
          <p:cNvPr id="5" name="Slayt Numarası Yer Tutucusu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A0D2128B-26DF-4D19-80DD-DA80C2A75729}" type="slidenum">
              <a:t>‹#›</a:t>
            </a:fld>
            <a:endParaRPr lang="tr-TR" sz="1200">
              <a:latin typeface="Arial" pitchFamily="18"/>
              <a:ea typeface="Microsoft YaHei" pitchFamily="2"/>
              <a:cs typeface="Mangal" pitchFamily="2"/>
            </a:endParaRPr>
          </a:p>
        </p:txBody>
      </p:sp>
    </p:spTree>
    <p:extLst>
      <p:ext uri="{BB962C8B-B14F-4D97-AF65-F5344CB8AC3E}">
        <p14:creationId xmlns:p14="http://schemas.microsoft.com/office/powerpoint/2010/main" val="188142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 Yer Tutucusu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tr-TR"/>
          </a:p>
        </p:txBody>
      </p:sp>
      <p:sp>
        <p:nvSpPr>
          <p:cNvPr id="4" name="Üstbilgi Yer Tutucusu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5" name="Veri Yer Tutucusu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tr-TR" sz="1400" kern="1200">
                <a:latin typeface="Times New Roman" pitchFamily="18"/>
                <a:ea typeface="Lucida Sans Unicode" pitchFamily="2"/>
                <a:cs typeface="Tahoma" pitchFamily="2"/>
              </a:defRPr>
            </a:lvl1pPr>
          </a:lstStyle>
          <a:p>
            <a:pPr lvl="0"/>
            <a:fld id="{06BC9C62-47A0-4E64-9DA9-AABD1F5FD384}" type="datetimeFigureOut">
              <a:t>29.08.2019</a:t>
            </a:fld>
            <a:endParaRPr lang="tr-TR"/>
          </a:p>
        </p:txBody>
      </p:sp>
      <p:sp>
        <p:nvSpPr>
          <p:cNvPr id="6" name="Altbilgi Yer Tutucusu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tr-TR" sz="1400" kern="1200">
                <a:latin typeface="Times New Roman" pitchFamily="18"/>
                <a:ea typeface="Lucida Sans Unicode" pitchFamily="2"/>
                <a:cs typeface="Tahoma" pitchFamily="2"/>
              </a:defRPr>
            </a:lvl1pPr>
          </a:lstStyle>
          <a:p>
            <a:pPr lvl="0"/>
            <a:endParaRPr lang="tr-TR"/>
          </a:p>
        </p:txBody>
      </p:sp>
      <p:sp>
        <p:nvSpPr>
          <p:cNvPr id="7" name="Slayt Numarası Yer Tutucus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tr-TR" sz="1400" kern="1200">
                <a:latin typeface="Times New Roman" pitchFamily="18"/>
                <a:ea typeface="Lucida Sans Unicode" pitchFamily="2"/>
                <a:cs typeface="Tahoma" pitchFamily="2"/>
              </a:defRPr>
            </a:lvl1pPr>
          </a:lstStyle>
          <a:p>
            <a:pPr lvl="0"/>
            <a:fld id="{A9C1F093-2D3F-433A-8041-68F62906821B}" type="slidenum">
              <a:t>‹#›</a:t>
            </a:fld>
            <a:endParaRPr lang="tr-TR"/>
          </a:p>
        </p:txBody>
      </p:sp>
    </p:spTree>
    <p:extLst>
      <p:ext uri="{BB962C8B-B14F-4D97-AF65-F5344CB8AC3E}">
        <p14:creationId xmlns:p14="http://schemas.microsoft.com/office/powerpoint/2010/main" val="4014264567"/>
      </p:ext>
    </p:extLst>
  </p:cSld>
  <p:clrMap bg1="lt1" tx1="dk1" bg2="lt2" tx2="dk2" accent1="accent1" accent2="accent2" accent3="accent3" accent4="accent4" accent5="accent5" accent6="accent6" hlink="hlink" folHlink="folHlink"/>
  <p:notesStyle>
    <a:lvl1pPr marL="216000" marR="0" indent="-216000" rtl="0" hangingPunct="0">
      <a:tabLst/>
      <a:defRPr lang="tr-T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973049B9-D20C-4BD1-8C8F-76023C4E1E90}" type="slidenum">
              <a:t>1</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7BBEEA11-CA60-4A32-A0D6-221FD7E604AE}" type="slidenum">
              <a:t>10</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2807A9A8-85DB-4ECE-83E7-941658E49AEA}" type="slidenum">
              <a:t>11</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593B4628-B305-439E-BE37-DBE005E951D2}" type="slidenum">
              <a:t>12</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7150480B-729C-4F63-850C-2A4A1F465404}" type="slidenum">
              <a:t>13</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D171462F-50E8-4FEC-A858-419433BB7CAA}" type="slidenum">
              <a:t>14</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2963591C-E675-4EFC-9447-7E66EF343B2F}" type="slidenum">
              <a:t>15</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4AE5E322-9BE9-4143-926D-AF233C42D156}" type="slidenum">
              <a:t>16</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E1B87DAE-99D1-4009-A6F2-C2FDC5C9064F}" type="slidenum">
              <a:t>17</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6A17E110-0034-49FF-BD15-C62C0D9FCDBF}" type="slidenum">
              <a:t>18</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338E3BC7-EA8B-40ED-A510-E1D6587BC7B1}" type="slidenum">
              <a:t>19</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26172C0B-6817-4D8F-A078-C6B038DC2C6E}" type="slidenum">
              <a:t>2</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1C58B042-1640-41FB-BE7E-11917FBA766A}" type="slidenum">
              <a:t>20</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7D93EC6F-A68A-4C4C-90D9-BAF74D10B054}" type="slidenum">
              <a:t>21</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5E36056A-4C6C-437D-BAF7-362273B69EBA}" type="slidenum">
              <a:t>22</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8BC53404-6D69-4443-9FD5-EE5AEB115F65}" type="slidenum">
              <a:t>26</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1E63FD28-308B-45E6-8D86-F9BC62912BAD}" type="slidenum">
              <a:t>27</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F3FC0BDE-00B5-44BD-99A3-E42B593A3E67}" type="slidenum">
              <a:t>28</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9D7D08E4-5005-4A0D-A279-DDDB6D6FDF93}" type="slidenum">
              <a:t>29</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D92E2C22-1A89-44DB-8C32-E97492CDD39C}" type="slidenum">
              <a:t>3</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F2DB577A-E298-44F0-8540-CB7B9B553481}" type="slidenum">
              <a:t>30</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D3CF0ECC-C43B-4E41-93B5-CF93FA926608}" type="slidenum">
              <a:t>31</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B24D1252-3B0B-436F-8354-C47A0464CBC3}" type="slidenum">
              <a:t>4</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6DEE877D-3BFE-41AE-9DCF-DF0458A4E8B0}" type="slidenum">
              <a:t>5</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DFE15E2E-448C-4A76-BA8F-867ADBA08A90}" type="slidenum">
              <a:t>6</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201A2EBA-A70D-49D0-BE55-DCA9AFA893CD}" type="slidenum">
              <a:t>7</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E6EC51AF-6427-41C7-8DE6-1237E48B1A26}" type="slidenum">
              <a:t>8</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6040" cy="4114440"/>
          </a:xfrm>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Grp="1"/>
          </p:cNvSpPr>
          <p:nvPr>
            <p:ph type="sldNum" sz="quarter" idx="8"/>
          </p:nvPr>
        </p:nvSpPr>
        <p:spPr>
          <a:xfrm>
            <a:off x="3884759" y="8685360"/>
            <a:ext cx="2971440" cy="456839"/>
          </a:xfrm>
        </p:spPr>
        <p:txBody>
          <a:bodyPr wrap="square" lIns="90000" tIns="45000" rIns="90000" bIns="45000" anchor="t"/>
          <a:lstStyle/>
          <a:p>
            <a:pPr lvl="0" algn="l" hangingPunct="1">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fld id="{BFB07A2B-AF5F-4AF0-BA12-C86C855738B8}" type="slidenum">
              <a:t>9</a:t>
            </a:fld>
            <a:endParaRPr lang="tr-TR" sz="1800">
              <a:solidFill>
                <a:srgbClr val="000000"/>
              </a:solidFill>
              <a:latin typeface="Arial" pitchFamily="34"/>
              <a:ea typeface="+mn-ea" pitchFamily="2"/>
            </a:endParaRPr>
          </a:p>
        </p:txBody>
      </p:sp>
      <p:sp>
        <p:nvSpPr>
          <p:cNvPr id="3" name="Rectangle 1"/>
          <p:cNvSpPr>
            <a:spLocks noGrp="1" noRot="1" noChangeAspect="1" noResize="1"/>
          </p:cNvSpPr>
          <p:nvPr>
            <p:ph type="sldImg"/>
          </p:nvPr>
        </p:nvSpPr>
        <p:spPr>
          <a:xfrm>
            <a:off x="380880" y="685799"/>
            <a:ext cx="6095519" cy="3428639"/>
          </a:xfrm>
          <a:solidFill>
            <a:schemeClr val="accent1"/>
          </a:solidFill>
          <a:ln w="25400">
            <a:solidFill>
              <a:schemeClr val="accent1">
                <a:shade val="50000"/>
              </a:schemeClr>
            </a:solidFill>
            <a:prstDash val="solid"/>
          </a:ln>
        </p:spPr>
      </p:sp>
      <p:sp>
        <p:nvSpPr>
          <p:cNvPr id="4" name="Text Box 2"/>
          <p:cNvSpPr/>
          <p:nvPr/>
        </p:nvSpPr>
        <p:spPr>
          <a:xfrm>
            <a:off x="685799" y="4343400"/>
            <a:ext cx="5486040" cy="4114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CFE89918-CA75-4C7F-98AD-1BBF607987FD}" type="slidenum">
              <a:t>‹#›</a:t>
            </a:fld>
            <a:endParaRPr lang="tr-TR"/>
          </a:p>
        </p:txBody>
      </p:sp>
    </p:spTree>
    <p:extLst>
      <p:ext uri="{BB962C8B-B14F-4D97-AF65-F5344CB8AC3E}">
        <p14:creationId xmlns:p14="http://schemas.microsoft.com/office/powerpoint/2010/main" val="93301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5976BDC-889E-40BD-A8B5-2F4D70816C99}" type="slidenum">
              <a:t>‹#›</a:t>
            </a:fld>
            <a:endParaRPr lang="tr-TR"/>
          </a:p>
        </p:txBody>
      </p:sp>
    </p:spTree>
    <p:extLst>
      <p:ext uri="{BB962C8B-B14F-4D97-AF65-F5344CB8AC3E}">
        <p14:creationId xmlns:p14="http://schemas.microsoft.com/office/powerpoint/2010/main" val="221551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3050"/>
            <a:ext cx="2743200" cy="58578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3050"/>
            <a:ext cx="8077200" cy="5857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9B581C73-9D15-463D-A780-FA73F091A26B}" type="slidenum">
              <a:t>‹#›</a:t>
            </a:fld>
            <a:endParaRPr lang="tr-TR"/>
          </a:p>
        </p:txBody>
      </p:sp>
    </p:spTree>
    <p:extLst>
      <p:ext uri="{BB962C8B-B14F-4D97-AF65-F5344CB8AC3E}">
        <p14:creationId xmlns:p14="http://schemas.microsoft.com/office/powerpoint/2010/main" val="422389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5A76F5BE-7456-448E-A85F-8111B6E84776}" type="slidenum">
              <a:t>‹#›</a:t>
            </a:fld>
            <a:endParaRPr lang="tr-TR"/>
          </a:p>
        </p:txBody>
      </p:sp>
    </p:spTree>
    <p:extLst>
      <p:ext uri="{BB962C8B-B14F-4D97-AF65-F5344CB8AC3E}">
        <p14:creationId xmlns:p14="http://schemas.microsoft.com/office/powerpoint/2010/main" val="123418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889E872-3FAD-4EF9-8831-3C6FE470591F}" type="slidenum">
              <a:t>‹#›</a:t>
            </a:fld>
            <a:endParaRPr lang="tr-TR"/>
          </a:p>
        </p:txBody>
      </p:sp>
    </p:spTree>
    <p:extLst>
      <p:ext uri="{BB962C8B-B14F-4D97-AF65-F5344CB8AC3E}">
        <p14:creationId xmlns:p14="http://schemas.microsoft.com/office/powerpoint/2010/main" val="182437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46CA2CD-1804-4694-AF49-784AB60284BA}" type="slidenum">
              <a:t>‹#›</a:t>
            </a:fld>
            <a:endParaRPr lang="tr-TR"/>
          </a:p>
        </p:txBody>
      </p:sp>
    </p:spTree>
    <p:extLst>
      <p:ext uri="{BB962C8B-B14F-4D97-AF65-F5344CB8AC3E}">
        <p14:creationId xmlns:p14="http://schemas.microsoft.com/office/powerpoint/2010/main" val="20157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65AE268-A2C2-4E45-9171-52B177D4B679}" type="slidenum">
              <a:t>‹#›</a:t>
            </a:fld>
            <a:endParaRPr lang="tr-TR"/>
          </a:p>
        </p:txBody>
      </p:sp>
    </p:spTree>
    <p:extLst>
      <p:ext uri="{BB962C8B-B14F-4D97-AF65-F5344CB8AC3E}">
        <p14:creationId xmlns:p14="http://schemas.microsoft.com/office/powerpoint/2010/main" val="86698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66B4754B-C505-4A31-9383-B0F9B4848DE5}" type="slidenum">
              <a:t>‹#›</a:t>
            </a:fld>
            <a:endParaRPr lang="tr-TR"/>
          </a:p>
        </p:txBody>
      </p:sp>
    </p:spTree>
    <p:extLst>
      <p:ext uri="{BB962C8B-B14F-4D97-AF65-F5344CB8AC3E}">
        <p14:creationId xmlns:p14="http://schemas.microsoft.com/office/powerpoint/2010/main" val="21043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77ABC071-97C2-4F25-A5AC-27AFF0775281}" type="slidenum">
              <a:t>‹#›</a:t>
            </a:fld>
            <a:endParaRPr lang="tr-TR"/>
          </a:p>
        </p:txBody>
      </p:sp>
    </p:spTree>
    <p:extLst>
      <p:ext uri="{BB962C8B-B14F-4D97-AF65-F5344CB8AC3E}">
        <p14:creationId xmlns:p14="http://schemas.microsoft.com/office/powerpoint/2010/main" val="56544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3F4EEB9E-9B5E-44BC-9CD7-8995A7624A2A}" type="slidenum">
              <a:t>‹#›</a:t>
            </a:fld>
            <a:endParaRPr lang="tr-TR"/>
          </a:p>
        </p:txBody>
      </p:sp>
    </p:spTree>
    <p:extLst>
      <p:ext uri="{BB962C8B-B14F-4D97-AF65-F5344CB8AC3E}">
        <p14:creationId xmlns:p14="http://schemas.microsoft.com/office/powerpoint/2010/main" val="11750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974FF892-16F0-429B-86EA-83957A7B3FE2}" type="slidenum">
              <a:t>‹#›</a:t>
            </a:fld>
            <a:endParaRPr lang="tr-TR"/>
          </a:p>
        </p:txBody>
      </p:sp>
    </p:spTree>
    <p:extLst>
      <p:ext uri="{BB962C8B-B14F-4D97-AF65-F5344CB8AC3E}">
        <p14:creationId xmlns:p14="http://schemas.microsoft.com/office/powerpoint/2010/main" val="376874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55CFC5E1-FBE1-477F-B037-40A5440223DC}" type="slidenum">
              <a:t>‹#›</a:t>
            </a:fld>
            <a:endParaRPr lang="tr-TR"/>
          </a:p>
        </p:txBody>
      </p:sp>
    </p:spTree>
    <p:extLst>
      <p:ext uri="{BB962C8B-B14F-4D97-AF65-F5344CB8AC3E}">
        <p14:creationId xmlns:p14="http://schemas.microsoft.com/office/powerpoint/2010/main" val="176684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01A577C7-B295-446A-9783-5A0B666C6266}" type="slidenum">
              <a:t>‹#›</a:t>
            </a:fld>
            <a:endParaRPr lang="tr-TR"/>
          </a:p>
        </p:txBody>
      </p:sp>
    </p:spTree>
    <p:extLst>
      <p:ext uri="{BB962C8B-B14F-4D97-AF65-F5344CB8AC3E}">
        <p14:creationId xmlns:p14="http://schemas.microsoft.com/office/powerpoint/2010/main" val="41246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8BA50372-E8B5-41F1-A806-66118024B1BE}" type="slidenum">
              <a:t>‹#›</a:t>
            </a:fld>
            <a:endParaRPr lang="tr-TR"/>
          </a:p>
        </p:txBody>
      </p:sp>
    </p:spTree>
    <p:extLst>
      <p:ext uri="{BB962C8B-B14F-4D97-AF65-F5344CB8AC3E}">
        <p14:creationId xmlns:p14="http://schemas.microsoft.com/office/powerpoint/2010/main" val="266405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B65D91C-4CA8-4841-A30D-513FA66E6FF2}"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98DF203-EE81-4C2D-B05C-10627D73DBDF}" type="slidenum">
              <a:t>‹#›</a:t>
            </a:fld>
            <a:endParaRPr lang="tr-TR"/>
          </a:p>
        </p:txBody>
      </p:sp>
    </p:spTree>
    <p:extLst>
      <p:ext uri="{BB962C8B-B14F-4D97-AF65-F5344CB8AC3E}">
        <p14:creationId xmlns:p14="http://schemas.microsoft.com/office/powerpoint/2010/main" val="322728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3228649-D124-4E35-9B85-A13496DA32ED}" type="slidenum">
              <a:t>‹#›</a:t>
            </a:fld>
            <a:endParaRPr lang="tr-TR"/>
          </a:p>
        </p:txBody>
      </p:sp>
    </p:spTree>
    <p:extLst>
      <p:ext uri="{BB962C8B-B14F-4D97-AF65-F5344CB8AC3E}">
        <p14:creationId xmlns:p14="http://schemas.microsoft.com/office/powerpoint/2010/main" val="360212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76DE4BC5-1345-4BB9-9A5E-B0C239586DAF}" type="slidenum">
              <a:t>‹#›</a:t>
            </a:fld>
            <a:endParaRPr lang="tr-TR"/>
          </a:p>
        </p:txBody>
      </p:sp>
    </p:spTree>
    <p:extLst>
      <p:ext uri="{BB962C8B-B14F-4D97-AF65-F5344CB8AC3E}">
        <p14:creationId xmlns:p14="http://schemas.microsoft.com/office/powerpoint/2010/main" val="122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1063357-A018-42C5-A89E-FCE7D821B4C6}" type="slidenum">
              <a:t>‹#›</a:t>
            </a:fld>
            <a:endParaRPr lang="tr-TR"/>
          </a:p>
        </p:txBody>
      </p:sp>
    </p:spTree>
    <p:extLst>
      <p:ext uri="{BB962C8B-B14F-4D97-AF65-F5344CB8AC3E}">
        <p14:creationId xmlns:p14="http://schemas.microsoft.com/office/powerpoint/2010/main" val="428683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983F12A-389B-4DCC-9873-A98A045279D5}" type="slidenum">
              <a:t>‹#›</a:t>
            </a:fld>
            <a:endParaRPr lang="tr-TR"/>
          </a:p>
        </p:txBody>
      </p:sp>
    </p:spTree>
    <p:extLst>
      <p:ext uri="{BB962C8B-B14F-4D97-AF65-F5344CB8AC3E}">
        <p14:creationId xmlns:p14="http://schemas.microsoft.com/office/powerpoint/2010/main" val="226041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EE0E6CF9-7619-46D9-8419-82A80299EEFE}" type="slidenum">
              <a:t>‹#›</a:t>
            </a:fld>
            <a:endParaRPr lang="tr-TR"/>
          </a:p>
        </p:txBody>
      </p:sp>
    </p:spTree>
    <p:extLst>
      <p:ext uri="{BB962C8B-B14F-4D97-AF65-F5344CB8AC3E}">
        <p14:creationId xmlns:p14="http://schemas.microsoft.com/office/powerpoint/2010/main" val="428134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208DCABD-3D46-4867-97CE-642DB5283A35}" type="slidenum">
              <a:t>‹#›</a:t>
            </a:fld>
            <a:endParaRPr lang="tr-TR"/>
          </a:p>
        </p:txBody>
      </p:sp>
    </p:spTree>
    <p:extLst>
      <p:ext uri="{BB962C8B-B14F-4D97-AF65-F5344CB8AC3E}">
        <p14:creationId xmlns:p14="http://schemas.microsoft.com/office/powerpoint/2010/main" val="391018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5D2F2296-5274-4633-BF94-898BEB9C6A5D}" type="slidenum">
              <a:t>‹#›</a:t>
            </a:fld>
            <a:endParaRPr lang="tr-TR"/>
          </a:p>
        </p:txBody>
      </p:sp>
    </p:spTree>
    <p:extLst>
      <p:ext uri="{BB962C8B-B14F-4D97-AF65-F5344CB8AC3E}">
        <p14:creationId xmlns:p14="http://schemas.microsoft.com/office/powerpoint/2010/main" val="56778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5830FF6-5DAF-4F5D-B3DB-6497EE328DC8}" type="slidenum">
              <a:t>‹#›</a:t>
            </a:fld>
            <a:endParaRPr lang="tr-TR"/>
          </a:p>
        </p:txBody>
      </p:sp>
    </p:spTree>
    <p:extLst>
      <p:ext uri="{BB962C8B-B14F-4D97-AF65-F5344CB8AC3E}">
        <p14:creationId xmlns:p14="http://schemas.microsoft.com/office/powerpoint/2010/main" val="220872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5F67BB57-575B-4BF8-88B8-908CB66C6714}" type="slidenum">
              <a:t>‹#›</a:t>
            </a:fld>
            <a:endParaRPr lang="tr-TR"/>
          </a:p>
        </p:txBody>
      </p:sp>
    </p:spTree>
    <p:extLst>
      <p:ext uri="{BB962C8B-B14F-4D97-AF65-F5344CB8AC3E}">
        <p14:creationId xmlns:p14="http://schemas.microsoft.com/office/powerpoint/2010/main" val="129923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4DE5A48-8087-4CC3-A8B5-0529B80A2B47}" type="slidenum">
              <a:t>‹#›</a:t>
            </a:fld>
            <a:endParaRPr lang="tr-TR"/>
          </a:p>
        </p:txBody>
      </p:sp>
    </p:spTree>
    <p:extLst>
      <p:ext uri="{BB962C8B-B14F-4D97-AF65-F5344CB8AC3E}">
        <p14:creationId xmlns:p14="http://schemas.microsoft.com/office/powerpoint/2010/main" val="319013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CDBE932-0894-41E5-9108-BB05799407FA}" type="slidenum">
              <a:t>‹#›</a:t>
            </a:fld>
            <a:endParaRPr lang="tr-TR"/>
          </a:p>
        </p:txBody>
      </p:sp>
    </p:spTree>
    <p:extLst>
      <p:ext uri="{BB962C8B-B14F-4D97-AF65-F5344CB8AC3E}">
        <p14:creationId xmlns:p14="http://schemas.microsoft.com/office/powerpoint/2010/main" val="110843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122363"/>
            <a:ext cx="2743200" cy="500856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1122363"/>
            <a:ext cx="8077200" cy="5008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C55F2B7E-80B8-4E28-A910-2AF56F3E9088}"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B41940A9-69A4-4CE1-97C1-A1B93962A179}" type="slidenum">
              <a:t>‹#›</a:t>
            </a:fld>
            <a:endParaRPr lang="tr-TR"/>
          </a:p>
        </p:txBody>
      </p:sp>
    </p:spTree>
    <p:extLst>
      <p:ext uri="{BB962C8B-B14F-4D97-AF65-F5344CB8AC3E}">
        <p14:creationId xmlns:p14="http://schemas.microsoft.com/office/powerpoint/2010/main" val="83947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FD9C43E3-30BB-45AE-8812-9F1202963C37}" type="slidenum">
              <a:t>‹#›</a:t>
            </a:fld>
            <a:endParaRPr lang="tr-TR"/>
          </a:p>
        </p:txBody>
      </p:sp>
    </p:spTree>
    <p:extLst>
      <p:ext uri="{BB962C8B-B14F-4D97-AF65-F5344CB8AC3E}">
        <p14:creationId xmlns:p14="http://schemas.microsoft.com/office/powerpoint/2010/main" val="311809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6553A17-0D1B-4872-BEE1-CB518BC8DCC6}" type="slidenum">
              <a:t>‹#›</a:t>
            </a:fld>
            <a:endParaRPr lang="tr-TR"/>
          </a:p>
        </p:txBody>
      </p:sp>
    </p:spTree>
    <p:extLst>
      <p:ext uri="{BB962C8B-B14F-4D97-AF65-F5344CB8AC3E}">
        <p14:creationId xmlns:p14="http://schemas.microsoft.com/office/powerpoint/2010/main" val="155618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4AC6BB23-ED2D-49A0-A6A4-ECCC7C885FCA}" type="slidenum">
              <a:t>‹#›</a:t>
            </a:fld>
            <a:endParaRPr lang="tr-TR"/>
          </a:p>
        </p:txBody>
      </p:sp>
    </p:spTree>
    <p:extLst>
      <p:ext uri="{BB962C8B-B14F-4D97-AF65-F5344CB8AC3E}">
        <p14:creationId xmlns:p14="http://schemas.microsoft.com/office/powerpoint/2010/main" val="83824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2026700-4C57-457E-853D-E30F8E3F0753}" type="slidenum">
              <a:t>‹#›</a:t>
            </a:fld>
            <a:endParaRPr lang="tr-TR"/>
          </a:p>
        </p:txBody>
      </p:sp>
    </p:spTree>
    <p:extLst>
      <p:ext uri="{BB962C8B-B14F-4D97-AF65-F5344CB8AC3E}">
        <p14:creationId xmlns:p14="http://schemas.microsoft.com/office/powerpoint/2010/main" val="421054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629B688D-246B-4EB5-9062-44D1BB4D128F}" type="slidenum">
              <a:t>‹#›</a:t>
            </a:fld>
            <a:endParaRPr lang="tr-TR"/>
          </a:p>
        </p:txBody>
      </p:sp>
    </p:spTree>
    <p:extLst>
      <p:ext uri="{BB962C8B-B14F-4D97-AF65-F5344CB8AC3E}">
        <p14:creationId xmlns:p14="http://schemas.microsoft.com/office/powerpoint/2010/main" val="136272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7A3082C1-70F6-4A60-BBF6-89EAC69D2227}" type="slidenum">
              <a:t>‹#›</a:t>
            </a:fld>
            <a:endParaRPr lang="tr-TR"/>
          </a:p>
        </p:txBody>
      </p:sp>
    </p:spTree>
    <p:extLst>
      <p:ext uri="{BB962C8B-B14F-4D97-AF65-F5344CB8AC3E}">
        <p14:creationId xmlns:p14="http://schemas.microsoft.com/office/powerpoint/2010/main" val="272706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3DDE8278-09F0-4759-919B-2E158030CC37}" type="slidenum">
              <a:t>‹#›</a:t>
            </a:fld>
            <a:endParaRPr lang="tr-TR"/>
          </a:p>
        </p:txBody>
      </p:sp>
    </p:spTree>
    <p:extLst>
      <p:ext uri="{BB962C8B-B14F-4D97-AF65-F5344CB8AC3E}">
        <p14:creationId xmlns:p14="http://schemas.microsoft.com/office/powerpoint/2010/main" val="117314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6E10868A-6919-4D96-B864-98D368494830}" type="slidenum">
              <a:t>‹#›</a:t>
            </a:fld>
            <a:endParaRPr lang="tr-TR"/>
          </a:p>
        </p:txBody>
      </p:sp>
    </p:spTree>
    <p:extLst>
      <p:ext uri="{BB962C8B-B14F-4D97-AF65-F5344CB8AC3E}">
        <p14:creationId xmlns:p14="http://schemas.microsoft.com/office/powerpoint/2010/main" val="278588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69C6A222-A03D-4633-94ED-31D8EC7FBB63}" type="slidenum">
              <a:t>‹#›</a:t>
            </a:fld>
            <a:endParaRPr lang="tr-TR"/>
          </a:p>
        </p:txBody>
      </p:sp>
    </p:spTree>
    <p:extLst>
      <p:ext uri="{BB962C8B-B14F-4D97-AF65-F5344CB8AC3E}">
        <p14:creationId xmlns:p14="http://schemas.microsoft.com/office/powerpoint/2010/main" val="295102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4B9A6D85-2E06-40AF-97C6-EA9965C30077}" type="slidenum">
              <a:t>‹#›</a:t>
            </a:fld>
            <a:endParaRPr lang="tr-TR"/>
          </a:p>
        </p:txBody>
      </p:sp>
    </p:spTree>
    <p:extLst>
      <p:ext uri="{BB962C8B-B14F-4D97-AF65-F5344CB8AC3E}">
        <p14:creationId xmlns:p14="http://schemas.microsoft.com/office/powerpoint/2010/main" val="242820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D728141D-417C-45E4-A178-ED079FAAB8F6}" type="slidenum">
              <a:t>‹#›</a:t>
            </a:fld>
            <a:endParaRPr lang="tr-TR"/>
          </a:p>
        </p:txBody>
      </p:sp>
    </p:spTree>
    <p:extLst>
      <p:ext uri="{BB962C8B-B14F-4D97-AF65-F5344CB8AC3E}">
        <p14:creationId xmlns:p14="http://schemas.microsoft.com/office/powerpoint/2010/main" val="89148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365125"/>
            <a:ext cx="2743200" cy="57658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365125"/>
            <a:ext cx="8077200" cy="5765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FAA44BBF-DB92-4079-B268-AF882C0EBD1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84AE6F73-E3C2-4DD8-B1FC-5810F940B6CF}" type="slidenum">
              <a:t>‹#›</a:t>
            </a:fld>
            <a:endParaRPr lang="tr-TR"/>
          </a:p>
        </p:txBody>
      </p:sp>
    </p:spTree>
    <p:extLst>
      <p:ext uri="{BB962C8B-B14F-4D97-AF65-F5344CB8AC3E}">
        <p14:creationId xmlns:p14="http://schemas.microsoft.com/office/powerpoint/2010/main" val="208623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C3758709-ED96-4136-9E8C-11C9BB85AE5A}" type="slidenum">
              <a:t>‹#›</a:t>
            </a:fld>
            <a:endParaRPr lang="tr-TR"/>
          </a:p>
        </p:txBody>
      </p:sp>
    </p:spTree>
    <p:extLst>
      <p:ext uri="{BB962C8B-B14F-4D97-AF65-F5344CB8AC3E}">
        <p14:creationId xmlns:p14="http://schemas.microsoft.com/office/powerpoint/2010/main" val="287204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93470E60-2EF3-4CC5-B3A1-66288DA28C58}" type="slidenum">
              <a:t>‹#›</a:t>
            </a:fld>
            <a:endParaRPr lang="tr-TR"/>
          </a:p>
        </p:txBody>
      </p:sp>
    </p:spTree>
    <p:extLst>
      <p:ext uri="{BB962C8B-B14F-4D97-AF65-F5344CB8AC3E}">
        <p14:creationId xmlns:p14="http://schemas.microsoft.com/office/powerpoint/2010/main" val="186254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A32B0790-2054-430D-85FB-FA3FF43071D1}" type="slidenum">
              <a:t>‹#›</a:t>
            </a:fld>
            <a:endParaRPr lang="tr-TR"/>
          </a:p>
        </p:txBody>
      </p:sp>
    </p:spTree>
    <p:extLst>
      <p:ext uri="{BB962C8B-B14F-4D97-AF65-F5344CB8AC3E}">
        <p14:creationId xmlns:p14="http://schemas.microsoft.com/office/powerpoint/2010/main" val="131258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7BFC4C39-6EB2-44D6-9F4B-51A3FACAC2ED}" type="slidenum">
              <a:t>‹#›</a:t>
            </a:fld>
            <a:endParaRPr lang="tr-TR"/>
          </a:p>
        </p:txBody>
      </p:sp>
    </p:spTree>
    <p:extLst>
      <p:ext uri="{BB962C8B-B14F-4D97-AF65-F5344CB8AC3E}">
        <p14:creationId xmlns:p14="http://schemas.microsoft.com/office/powerpoint/2010/main" val="4980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88461F05-23D1-417E-B251-F95BDCF12C32}" type="slidenum">
              <a:t>‹#›</a:t>
            </a:fld>
            <a:endParaRPr lang="tr-TR"/>
          </a:p>
        </p:txBody>
      </p:sp>
    </p:spTree>
    <p:extLst>
      <p:ext uri="{BB962C8B-B14F-4D97-AF65-F5344CB8AC3E}">
        <p14:creationId xmlns:p14="http://schemas.microsoft.com/office/powerpoint/2010/main" val="47126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8FD57123-1D93-4009-BF9C-EB9DE2429C5A}" type="slidenum">
              <a:t>‹#›</a:t>
            </a:fld>
            <a:endParaRPr lang="tr-TR"/>
          </a:p>
        </p:txBody>
      </p:sp>
    </p:spTree>
    <p:extLst>
      <p:ext uri="{BB962C8B-B14F-4D97-AF65-F5344CB8AC3E}">
        <p14:creationId xmlns:p14="http://schemas.microsoft.com/office/powerpoint/2010/main" val="211150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DE0B5E15-5E58-4D80-933A-D2C0AE90EC98}" type="slidenum">
              <a:t>‹#›</a:t>
            </a:fld>
            <a:endParaRPr lang="tr-TR"/>
          </a:p>
        </p:txBody>
      </p:sp>
    </p:spTree>
    <p:extLst>
      <p:ext uri="{BB962C8B-B14F-4D97-AF65-F5344CB8AC3E}">
        <p14:creationId xmlns:p14="http://schemas.microsoft.com/office/powerpoint/2010/main" val="122743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F3623D5C-FEF9-42D2-AB07-D362BF713D20}" type="slidenum">
              <a:t>‹#›</a:t>
            </a:fld>
            <a:endParaRPr lang="tr-TR"/>
          </a:p>
        </p:txBody>
      </p:sp>
    </p:spTree>
    <p:extLst>
      <p:ext uri="{BB962C8B-B14F-4D97-AF65-F5344CB8AC3E}">
        <p14:creationId xmlns:p14="http://schemas.microsoft.com/office/powerpoint/2010/main" val="343243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10279D52-3FB5-4FC4-8C0C-F7CCEC3C7E95}" type="slidenum">
              <a:t>‹#›</a:t>
            </a:fld>
            <a:endParaRPr lang="tr-TR"/>
          </a:p>
        </p:txBody>
      </p:sp>
    </p:spTree>
    <p:extLst>
      <p:ext uri="{BB962C8B-B14F-4D97-AF65-F5344CB8AC3E}">
        <p14:creationId xmlns:p14="http://schemas.microsoft.com/office/powerpoint/2010/main" val="197669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F3C3C5FA-1199-416D-8D2B-F95265A5EC43}" type="slidenum">
              <a:t>‹#›</a:t>
            </a:fld>
            <a:endParaRPr lang="tr-TR"/>
          </a:p>
        </p:txBody>
      </p:sp>
    </p:spTree>
    <p:extLst>
      <p:ext uri="{BB962C8B-B14F-4D97-AF65-F5344CB8AC3E}">
        <p14:creationId xmlns:p14="http://schemas.microsoft.com/office/powerpoint/2010/main" val="323711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E865B422-F3B7-4ECE-A2DD-BE59E6AA8A4F}" type="slidenum">
              <a:t>‹#›</a:t>
            </a:fld>
            <a:endParaRPr lang="tr-TR"/>
          </a:p>
        </p:txBody>
      </p:sp>
    </p:spTree>
    <p:extLst>
      <p:ext uri="{BB962C8B-B14F-4D97-AF65-F5344CB8AC3E}">
        <p14:creationId xmlns:p14="http://schemas.microsoft.com/office/powerpoint/2010/main" val="52313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8"/>
            <a:ext cx="2743200" cy="585628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8"/>
            <a:ext cx="8077200" cy="58562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05916E0F-5CB1-41E3-AAEF-447D937D2647}"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4A90AE00-78F6-49C5-B605-FAFD656DA3F1}" type="slidenum">
              <a:t>‹#›</a:t>
            </a:fld>
            <a:endParaRPr lang="tr-TR"/>
          </a:p>
        </p:txBody>
      </p:sp>
    </p:spTree>
    <p:extLst>
      <p:ext uri="{BB962C8B-B14F-4D97-AF65-F5344CB8AC3E}">
        <p14:creationId xmlns:p14="http://schemas.microsoft.com/office/powerpoint/2010/main" val="206271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5"/>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657D93E1-C75C-4146-9105-5D96DD0EA3EA}" type="slidenum">
              <a:t>‹#›</a:t>
            </a:fld>
            <a:endParaRPr lang="tr-TR"/>
          </a:p>
        </p:txBody>
      </p:sp>
    </p:spTree>
    <p:extLst>
      <p:ext uri="{BB962C8B-B14F-4D97-AF65-F5344CB8AC3E}">
        <p14:creationId xmlns:p14="http://schemas.microsoft.com/office/powerpoint/2010/main" val="79170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A700D264-4444-4291-A78F-90F08D7D9191}" type="slidenum">
              <a:t>‹#›</a:t>
            </a:fld>
            <a:endParaRPr lang="tr-TR"/>
          </a:p>
        </p:txBody>
      </p:sp>
    </p:spTree>
    <p:extLst>
      <p:ext uri="{BB962C8B-B14F-4D97-AF65-F5344CB8AC3E}">
        <p14:creationId xmlns:p14="http://schemas.microsoft.com/office/powerpoint/2010/main" val="221511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613" y="4406900"/>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69242582-A6B1-4CC7-9885-EDD1BA54F378}" type="slidenum">
              <a:t>‹#›</a:t>
            </a:fld>
            <a:endParaRPr lang="tr-TR"/>
          </a:p>
        </p:txBody>
      </p:sp>
    </p:spTree>
    <p:extLst>
      <p:ext uri="{BB962C8B-B14F-4D97-AF65-F5344CB8AC3E}">
        <p14:creationId xmlns:p14="http://schemas.microsoft.com/office/powerpoint/2010/main" val="289105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183188" y="987425"/>
            <a:ext cx="30099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345488" y="987425"/>
            <a:ext cx="30099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930FF8F5-E8A8-4702-888F-83D886EFBD6C}" type="slidenum">
              <a:t>‹#›</a:t>
            </a:fld>
            <a:endParaRPr lang="tr-TR"/>
          </a:p>
        </p:txBody>
      </p:sp>
    </p:spTree>
    <p:extLst>
      <p:ext uri="{BB962C8B-B14F-4D97-AF65-F5344CB8AC3E}">
        <p14:creationId xmlns:p14="http://schemas.microsoft.com/office/powerpoint/2010/main" val="319277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645867DB-73DF-4401-9D15-984C76903EB5}" type="slidenum">
              <a:t>‹#›</a:t>
            </a:fld>
            <a:endParaRPr lang="tr-TR"/>
          </a:p>
        </p:txBody>
      </p:sp>
    </p:spTree>
    <p:extLst>
      <p:ext uri="{BB962C8B-B14F-4D97-AF65-F5344CB8AC3E}">
        <p14:creationId xmlns:p14="http://schemas.microsoft.com/office/powerpoint/2010/main" val="350562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8" name="Altbilgi Yer Tutucusu 7"/>
          <p:cNvSpPr>
            <a:spLocks noGrp="1"/>
          </p:cNvSpPr>
          <p:nvPr>
            <p:ph type="ftr" sz="quarter" idx="11"/>
          </p:nvPr>
        </p:nvSpPr>
        <p:spPr/>
        <p:txBody>
          <a:bodyPr/>
          <a:lstStyle/>
          <a:p>
            <a:pPr lvl="0"/>
            <a:endParaRPr lang="tr-TR"/>
          </a:p>
        </p:txBody>
      </p:sp>
      <p:sp>
        <p:nvSpPr>
          <p:cNvPr id="9" name="Slayt Numarası Yer Tutucusu 8"/>
          <p:cNvSpPr>
            <a:spLocks noGrp="1"/>
          </p:cNvSpPr>
          <p:nvPr>
            <p:ph type="sldNum" sz="quarter" idx="12"/>
          </p:nvPr>
        </p:nvSpPr>
        <p:spPr/>
        <p:txBody>
          <a:bodyPr/>
          <a:lstStyle/>
          <a:p>
            <a:pPr lvl="0"/>
            <a:fld id="{3473BB27-A6B6-4F37-AEA1-33E6ED12F775}" type="slidenum">
              <a:t>‹#›</a:t>
            </a:fld>
            <a:endParaRPr lang="tr-TR"/>
          </a:p>
        </p:txBody>
      </p:sp>
    </p:spTree>
    <p:extLst>
      <p:ext uri="{BB962C8B-B14F-4D97-AF65-F5344CB8AC3E}">
        <p14:creationId xmlns:p14="http://schemas.microsoft.com/office/powerpoint/2010/main" val="201271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4" name="Altbilgi Yer Tutucusu 3"/>
          <p:cNvSpPr>
            <a:spLocks noGrp="1"/>
          </p:cNvSpPr>
          <p:nvPr>
            <p:ph type="ftr" sz="quarter" idx="11"/>
          </p:nvPr>
        </p:nvSpPr>
        <p:spPr/>
        <p:txBody>
          <a:bodyPr/>
          <a:lstStyle/>
          <a:p>
            <a:pPr lvl="0"/>
            <a:endParaRPr lang="tr-TR"/>
          </a:p>
        </p:txBody>
      </p:sp>
      <p:sp>
        <p:nvSpPr>
          <p:cNvPr id="5" name="Slayt Numarası Yer Tutucusu 4"/>
          <p:cNvSpPr>
            <a:spLocks noGrp="1"/>
          </p:cNvSpPr>
          <p:nvPr>
            <p:ph type="sldNum" sz="quarter" idx="12"/>
          </p:nvPr>
        </p:nvSpPr>
        <p:spPr/>
        <p:txBody>
          <a:bodyPr/>
          <a:lstStyle/>
          <a:p>
            <a:pPr lvl="0"/>
            <a:fld id="{6E16AA2C-3B50-4D1B-9DF7-3A9A5102FCFF}" type="slidenum">
              <a:t>‹#›</a:t>
            </a:fld>
            <a:endParaRPr lang="tr-TR"/>
          </a:p>
        </p:txBody>
      </p:sp>
    </p:spTree>
    <p:extLst>
      <p:ext uri="{BB962C8B-B14F-4D97-AF65-F5344CB8AC3E}">
        <p14:creationId xmlns:p14="http://schemas.microsoft.com/office/powerpoint/2010/main" val="247878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5ECAD632-D8F4-47A0-BE1D-E6DC65A298CD}" type="slidenum">
              <a:t>‹#›</a:t>
            </a:fld>
            <a:endParaRPr lang="tr-TR"/>
          </a:p>
        </p:txBody>
      </p:sp>
    </p:spTree>
    <p:extLst>
      <p:ext uri="{BB962C8B-B14F-4D97-AF65-F5344CB8AC3E}">
        <p14:creationId xmlns:p14="http://schemas.microsoft.com/office/powerpoint/2010/main" val="39549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CF036393-0EEB-4B06-91E1-AB1228029494}" type="slidenum">
              <a:t>‹#›</a:t>
            </a:fld>
            <a:endParaRPr lang="tr-TR"/>
          </a:p>
        </p:txBody>
      </p:sp>
    </p:spTree>
    <p:extLst>
      <p:ext uri="{BB962C8B-B14F-4D97-AF65-F5344CB8AC3E}">
        <p14:creationId xmlns:p14="http://schemas.microsoft.com/office/powerpoint/2010/main" val="797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6B47A9DB-4D7B-4E60-A512-EE635AC66A71}" type="slidenum">
              <a:t>‹#›</a:t>
            </a:fld>
            <a:endParaRPr lang="tr-TR"/>
          </a:p>
        </p:txBody>
      </p:sp>
    </p:spTree>
    <p:extLst>
      <p:ext uri="{BB962C8B-B14F-4D97-AF65-F5344CB8AC3E}">
        <p14:creationId xmlns:p14="http://schemas.microsoft.com/office/powerpoint/2010/main" val="302120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D2D96854-BD33-48FB-9738-D75D80445989}" type="slidenum">
              <a:t>‹#›</a:t>
            </a:fld>
            <a:endParaRPr lang="tr-TR"/>
          </a:p>
        </p:txBody>
      </p:sp>
    </p:spTree>
    <p:extLst>
      <p:ext uri="{BB962C8B-B14F-4D97-AF65-F5344CB8AC3E}">
        <p14:creationId xmlns:p14="http://schemas.microsoft.com/office/powerpoint/2010/main" val="42969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6488" y="457200"/>
            <a:ext cx="2628900" cy="540385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9788" y="457200"/>
            <a:ext cx="7734300" cy="54038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lvl="0"/>
            <a:fld id="{BCE4C2CA-0C0D-44DD-8E8F-F1434BE6B4CB}" type="datetime1">
              <a:rPr lang="tr-TR" smtClean="0"/>
              <a:pPr lvl="0"/>
              <a:t>2.09.2019</a:t>
            </a:fld>
            <a:endParaRPr lang="tr-TR"/>
          </a:p>
        </p:txBody>
      </p:sp>
      <p:sp>
        <p:nvSpPr>
          <p:cNvPr id="5" name="Altbilgi Yer Tutucusu 4"/>
          <p:cNvSpPr>
            <a:spLocks noGrp="1"/>
          </p:cNvSpPr>
          <p:nvPr>
            <p:ph type="ftr" sz="quarter" idx="11"/>
          </p:nvPr>
        </p:nvSpPr>
        <p:spPr/>
        <p:txBody>
          <a:bodyPr/>
          <a:lstStyle/>
          <a:p>
            <a:pPr lvl="0"/>
            <a:endParaRPr lang="tr-TR"/>
          </a:p>
        </p:txBody>
      </p:sp>
      <p:sp>
        <p:nvSpPr>
          <p:cNvPr id="6" name="Slayt Numarası Yer Tutucusu 5"/>
          <p:cNvSpPr>
            <a:spLocks noGrp="1"/>
          </p:cNvSpPr>
          <p:nvPr>
            <p:ph type="sldNum" sz="quarter" idx="12"/>
          </p:nvPr>
        </p:nvSpPr>
        <p:spPr/>
        <p:txBody>
          <a:bodyPr/>
          <a:lstStyle/>
          <a:p>
            <a:pPr lvl="0"/>
            <a:fld id="{22F2D3DF-0337-401C-A5C9-C6061F963047}" type="slidenum">
              <a:t>‹#›</a:t>
            </a:fld>
            <a:endParaRPr lang="tr-TR"/>
          </a:p>
        </p:txBody>
      </p:sp>
    </p:spTree>
    <p:extLst>
      <p:ext uri="{BB962C8B-B14F-4D97-AF65-F5344CB8AC3E}">
        <p14:creationId xmlns:p14="http://schemas.microsoft.com/office/powerpoint/2010/main" val="328498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3" name="Altbilgi Yer Tutucusu 2"/>
          <p:cNvSpPr>
            <a:spLocks noGrp="1"/>
          </p:cNvSpPr>
          <p:nvPr>
            <p:ph type="ftr" sz="quarter" idx="11"/>
          </p:nvPr>
        </p:nvSpPr>
        <p:spPr/>
        <p:txBody>
          <a:bodyPr/>
          <a:lstStyle/>
          <a:p>
            <a:pPr lvl="0"/>
            <a:endParaRPr lang="tr-TR"/>
          </a:p>
        </p:txBody>
      </p:sp>
      <p:sp>
        <p:nvSpPr>
          <p:cNvPr id="4" name="Slayt Numarası Yer Tutucusu 3"/>
          <p:cNvSpPr>
            <a:spLocks noGrp="1"/>
          </p:cNvSpPr>
          <p:nvPr>
            <p:ph type="sldNum" sz="quarter" idx="12"/>
          </p:nvPr>
        </p:nvSpPr>
        <p:spPr/>
        <p:txBody>
          <a:bodyPr/>
          <a:lstStyle/>
          <a:p>
            <a:pPr lvl="0"/>
            <a:fld id="{D5086111-E1A5-4CC0-AD73-9751A73C13A7}" type="slidenum">
              <a:t>‹#›</a:t>
            </a:fld>
            <a:endParaRPr lang="tr-TR"/>
          </a:p>
        </p:txBody>
      </p:sp>
    </p:spTree>
    <p:extLst>
      <p:ext uri="{BB962C8B-B14F-4D97-AF65-F5344CB8AC3E}">
        <p14:creationId xmlns:p14="http://schemas.microsoft.com/office/powerpoint/2010/main" val="301115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40116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44451D42-C133-4F7C-920C-EA167A10C2B4}" type="slidenum">
              <a:t>‹#›</a:t>
            </a:fld>
            <a:endParaRPr lang="tr-TR"/>
          </a:p>
        </p:txBody>
      </p:sp>
    </p:spTree>
    <p:extLst>
      <p:ext uri="{BB962C8B-B14F-4D97-AF65-F5344CB8AC3E}">
        <p14:creationId xmlns:p14="http://schemas.microsoft.com/office/powerpoint/2010/main" val="271269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188"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lvl="0"/>
            <a:fld id="{BF0CE591-A56F-491B-B1C4-C7818ED8305F}" type="datetime1">
              <a:rPr lang="tr-TR" smtClean="0"/>
              <a:pPr lvl="0"/>
              <a:t>2.09.2019</a:t>
            </a:fld>
            <a:endParaRPr lang="tr-TR"/>
          </a:p>
        </p:txBody>
      </p:sp>
      <p:sp>
        <p:nvSpPr>
          <p:cNvPr id="6" name="Altbilgi Yer Tutucusu 5"/>
          <p:cNvSpPr>
            <a:spLocks noGrp="1"/>
          </p:cNvSpPr>
          <p:nvPr>
            <p:ph type="ftr" sz="quarter" idx="11"/>
          </p:nvPr>
        </p:nvSpPr>
        <p:spPr/>
        <p:txBody>
          <a:bodyPr/>
          <a:lstStyle/>
          <a:p>
            <a:pPr lvl="0"/>
            <a:endParaRPr lang="tr-TR"/>
          </a:p>
        </p:txBody>
      </p:sp>
      <p:sp>
        <p:nvSpPr>
          <p:cNvPr id="7" name="Slayt Numarası Yer Tutucusu 6"/>
          <p:cNvSpPr>
            <a:spLocks noGrp="1"/>
          </p:cNvSpPr>
          <p:nvPr>
            <p:ph type="sldNum" sz="quarter" idx="12"/>
          </p:nvPr>
        </p:nvSpPr>
        <p:spPr/>
        <p:txBody>
          <a:bodyPr/>
          <a:lstStyle/>
          <a:p>
            <a:pPr lvl="0"/>
            <a:fld id="{95B7A757-6052-4755-9306-020D7F3D357D}" type="slidenum">
              <a:t>‹#›</a:t>
            </a:fld>
            <a:endParaRPr lang="tr-TR"/>
          </a:p>
        </p:txBody>
      </p:sp>
    </p:spTree>
    <p:extLst>
      <p:ext uri="{BB962C8B-B14F-4D97-AF65-F5344CB8AC3E}">
        <p14:creationId xmlns:p14="http://schemas.microsoft.com/office/powerpoint/2010/main" val="403445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Veri Yer Tutucusu 1"/>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BF0CE591-A56F-491B-B1C4-C7818ED8305F}" type="datetime1">
              <a:rPr lang="tr-TR"/>
              <a:pPr lvl="0"/>
              <a:t>2.09.2019</a:t>
            </a:fld>
            <a:endParaRPr lang="tr-TR"/>
          </a:p>
        </p:txBody>
      </p:sp>
      <p:sp>
        <p:nvSpPr>
          <p:cNvPr id="5" name="Altbilgi Yer Tutucusu 2"/>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6" name="Slayt Numarası Yer Tutucusu 3"/>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EE929384-7594-40FF-A099-2A7F0F681941}" type="slidenum">
              <a:t>‹#›</a:t>
            </a:fld>
            <a:endParaRPr lang="tr-TR"/>
          </a:p>
        </p:txBody>
      </p:sp>
      <p:sp>
        <p:nvSpPr>
          <p:cNvPr id="7" name="Başlık Yer Tutucusu 6"/>
          <p:cNvSpPr txBox="1">
            <a:spLocks noGrp="1"/>
          </p:cNvSpPr>
          <p:nvPr>
            <p:ph type="title"/>
          </p:nvPr>
        </p:nvSpPr>
        <p:spPr>
          <a:xfrm>
            <a:off x="609480" y="273600"/>
            <a:ext cx="10972440" cy="1144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tr-TR"/>
          </a:p>
        </p:txBody>
      </p:sp>
      <p:sp>
        <p:nvSpPr>
          <p:cNvPr id="8" name="Metin Yer Tutucusu 7"/>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lnSpc>
          <a:spcPct val="90000"/>
        </a:lnSpc>
        <a:tabLst/>
        <a:defRPr lang="tr-TR" sz="1800" b="0" i="0" u="none" strike="noStrike" kern="1200" spc="0">
          <a:ln>
            <a:noFill/>
          </a:ln>
          <a:solidFill>
            <a:srgbClr val="000000"/>
          </a:solidFill>
          <a:latin typeface="Calibri" pitchFamily="18"/>
          <a:ea typeface="Microsoft YaHei" pitchFamily="2"/>
        </a:defRPr>
      </a:lvl1pPr>
    </p:titleStyle>
    <p:bodyStyle>
      <a:lvl1pPr algn="l" rtl="0" hangingPunct="1">
        <a:lnSpc>
          <a:spcPct val="90000"/>
        </a:lnSpc>
        <a:spcBef>
          <a:spcPts val="0"/>
        </a:spcBef>
        <a:spcAft>
          <a:spcPts val="1417"/>
        </a:spcAft>
        <a:tabLst/>
        <a:defRPr lang="tr-TR" sz="2800" b="0" i="0" u="none" strike="noStrike" kern="1200" spc="0">
          <a:ln>
            <a:noFill/>
          </a:ln>
          <a:solidFill>
            <a:srgbClr val="000000"/>
          </a:solidFill>
          <a:latin typeface="Calibri" pitchFamily="18"/>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İçerik Yer Tutucusu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a:t>Anahat metni biçimini düzenlemek için tıklayın</a:t>
            </a:r>
          </a:p>
          <a:p>
            <a:pPr lvl="1"/>
            <a:r>
              <a:rPr lang="tr-TR"/>
              <a:t>İkinci Anahat Düzeyi</a:t>
            </a:r>
          </a:p>
          <a:p>
            <a:pPr lvl="2"/>
            <a:r>
              <a:rPr lang="tr-TR"/>
              <a:t>Üçüncü Anahat Düzeyi</a:t>
            </a:r>
          </a:p>
          <a:p>
            <a:pPr lvl="3"/>
            <a:r>
              <a:rPr lang="tr-TR"/>
              <a:t>Dördüncü Anahat Düzeyi</a:t>
            </a:r>
          </a:p>
          <a:p>
            <a:pPr lvl="4"/>
            <a:r>
              <a:rPr lang="tr-TR"/>
              <a:t>Beşinci Anahat Düzeyi</a:t>
            </a:r>
          </a:p>
          <a:p>
            <a:pPr lvl="5"/>
            <a:r>
              <a:rPr lang="tr-TR"/>
              <a:t>Altıncı Anahat Düzeyi</a:t>
            </a:r>
          </a:p>
          <a:p>
            <a:pPr lvl="6"/>
            <a:r>
              <a:rPr lang="tr-TR"/>
              <a:t>Yedinci Anahat Düzeyi</a:t>
            </a:r>
          </a:p>
          <a:p>
            <a:pPr lvl="7"/>
            <a:r>
              <a:rPr lang="tr-TR"/>
              <a:t>Sekizinci Anahat Düzeyi</a:t>
            </a:r>
          </a:p>
          <a:p>
            <a:pPr lvl="0"/>
            <a:r>
              <a:rPr lang="tr-TR"/>
              <a:t>Dokuzuncu Anahat DüzeyiAsıl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CB65D91C-4CA8-4841-A30D-513FA66E6FF2}" type="datetime1">
              <a:rPr lang="tr-TR"/>
              <a:pPr lvl="0"/>
              <a:t>2.09.2019</a:t>
            </a:fld>
            <a:endParaRPr lang="tr-TR"/>
          </a:p>
        </p:txBody>
      </p:sp>
      <p:sp>
        <p:nvSpPr>
          <p:cNvPr id="7" name="Altbilgi Yer Tutucusu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8" name="Slayt Numarası Yer Tutucus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5FCF1713-6F1A-459F-BB17-AD61877DA1B1}" type="slidenum">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tr-TR" sz="2800" b="0" i="0" u="none" strike="noStrike" spc="0">
          <a:solidFill>
            <a:srgbClr val="000000"/>
          </a:solidFill>
          <a:latin typeface="Calibri" pitchFamily="18"/>
        </a:defRPr>
      </a:lvl1pPr>
      <a:lvl2pPr lvl="1">
        <a:buSzPct val="75000"/>
        <a:buFont typeface="StarSymbol"/>
        <a:buChar char="–"/>
        <a:tabLst/>
        <a:defRPr lang="tr-TR" sz="2800" b="0" i="0" u="none" strike="noStrike" spc="0">
          <a:solidFill>
            <a:srgbClr val="000000"/>
          </a:solidFill>
          <a:latin typeface="Calibri" pitchFamily="18"/>
        </a:defRPr>
      </a:lvl2pPr>
      <a:lvl3pPr lvl="2">
        <a:buSzPct val="45000"/>
        <a:buFont typeface="StarSymbol"/>
        <a:buChar char="●"/>
        <a:tabLst/>
        <a:defRPr lang="tr-TR" sz="2800" b="0" i="0" u="none" strike="noStrike" spc="0">
          <a:solidFill>
            <a:srgbClr val="000000"/>
          </a:solidFill>
          <a:latin typeface="Calibri" pitchFamily="18"/>
        </a:defRPr>
      </a:lvl3pPr>
      <a:lvl4pPr lvl="3">
        <a:buSzPct val="75000"/>
        <a:buFont typeface="StarSymbol"/>
        <a:buChar char="–"/>
        <a:tabLst/>
        <a:defRPr lang="tr-TR" sz="2800" b="0" i="0" u="none" strike="noStrike" spc="0">
          <a:solidFill>
            <a:srgbClr val="000000"/>
          </a:solidFill>
          <a:latin typeface="Calibri" pitchFamily="18"/>
        </a:defRPr>
      </a:lvl4pPr>
      <a:lvl5pPr lvl="4">
        <a:buSzPct val="45000"/>
        <a:buFont typeface="StarSymbol"/>
        <a:buChar char="●"/>
        <a:tabLst/>
        <a:defRPr lang="tr-TR" sz="2800" b="0" i="0" u="none" strike="noStrike" spc="0">
          <a:solidFill>
            <a:srgbClr val="000000"/>
          </a:solidFill>
          <a:latin typeface="Calibri" pitchFamily="18"/>
        </a:defRPr>
      </a:lvl5pPr>
      <a:lvl6pPr lvl="5">
        <a:buSzPct val="45000"/>
        <a:buFont typeface="StarSymbol"/>
        <a:buChar char="●"/>
        <a:tabLst/>
        <a:defRPr lang="tr-TR" sz="2800" b="0" i="0" u="none" strike="noStrike" spc="0">
          <a:solidFill>
            <a:srgbClr val="000000"/>
          </a:solidFill>
          <a:latin typeface="Calibri" pitchFamily="18"/>
        </a:defRPr>
      </a:lvl6pPr>
      <a:lvl7pPr lvl="6">
        <a:buSzPct val="45000"/>
        <a:buFont typeface="StarSymbol"/>
        <a:buChar char="●"/>
        <a:tabLst/>
        <a:defRPr lang="tr-TR" sz="2800" b="0" i="0" u="none" strike="noStrike" spc="0">
          <a:solidFill>
            <a:srgbClr val="000000"/>
          </a:solidFill>
          <a:latin typeface="Calibri" pitchFamily="18"/>
        </a:defRPr>
      </a:lvl7pPr>
      <a:lvl8pPr lvl="7">
        <a:buSzPct val="45000"/>
        <a:buFont typeface="StarSymbol"/>
        <a:buChar char="●"/>
        <a:tabLst/>
        <a:defRPr lang="tr-TR"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tr-TR" sz="2800" b="0" i="0" u="none" strike="noStrike" spc="0">
          <a:solidFill>
            <a:srgbClr val="000000"/>
          </a:solidFill>
          <a:latin typeface="Calibri"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Veri Yer Tutucusu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C55F2B7E-80B8-4E28-A910-2AF56F3E9088}" type="datetime1">
              <a:rPr lang="tr-TR"/>
              <a:pPr lvl="0"/>
              <a:t>2.09.2019</a:t>
            </a:fld>
            <a:endParaRPr lang="tr-TR"/>
          </a:p>
        </p:txBody>
      </p:sp>
      <p:sp>
        <p:nvSpPr>
          <p:cNvPr id="6" name="Altbilgi Yer Tutucusu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7" name="Slayt Numarası Yer Tutucus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B58AB6E0-6681-4DB8-9900-67019BECBFFE}" type="slidenum">
              <a:t>‹#›</a:t>
            </a:fld>
            <a:endParaRPr lang="tr-TR"/>
          </a:p>
        </p:txBody>
      </p:sp>
      <p:sp>
        <p:nvSpPr>
          <p:cNvPr id="8" name="Metin Yer Tutucusu 7"/>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tr-TR" sz="2800" b="0" i="0" u="none" strike="noStrike" kern="1200" spc="0">
          <a:ln>
            <a:noFill/>
          </a:ln>
          <a:solidFill>
            <a:srgbClr val="000000"/>
          </a:solidFill>
          <a:latin typeface="Calibri" pitchFamily="18"/>
          <a:ea typeface="Microsoft YaHei"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Veri Yer Tutucusu 2"/>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FAA44BBF-DB92-4079-B268-AF882C0EBD17}" type="datetime1">
              <a:rPr lang="tr-TR"/>
              <a:pPr lvl="0"/>
              <a:t>2.09.2019</a:t>
            </a:fld>
            <a:endParaRPr lang="tr-TR"/>
          </a:p>
        </p:txBody>
      </p:sp>
      <p:sp>
        <p:nvSpPr>
          <p:cNvPr id="6" name="Altbilgi Yer Tutucusu 3"/>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7" name="Slayt Numarası Yer Tutucusu 4"/>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7C65E506-A4D6-4CD4-A746-9399697C3AD0}" type="slidenum">
              <a:t>‹#›</a:t>
            </a:fld>
            <a:endParaRPr lang="tr-TR"/>
          </a:p>
        </p:txBody>
      </p:sp>
      <p:sp>
        <p:nvSpPr>
          <p:cNvPr id="8" name="Metin Yer Tutucusu 7"/>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44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tr-TR" sz="2800" b="0" i="0" u="none" strike="noStrike" kern="1200" spc="0">
          <a:ln>
            <a:noFill/>
          </a:ln>
          <a:solidFill>
            <a:srgbClr val="000000"/>
          </a:solidFill>
          <a:latin typeface="Calibri" pitchFamily="18"/>
          <a:ea typeface="Microsoft YaHei" pitchFamily="2"/>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1 Başlık"/>
          <p:cNvSpPr txBox="1">
            <a:spLocks noGrp="1"/>
          </p:cNvSpPr>
          <p:nvPr>
            <p:ph type="title"/>
          </p:nvPr>
        </p:nvSpPr>
        <p:spPr>
          <a:xfrm>
            <a:off x="2255400" y="274680"/>
            <a:ext cx="932652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2 Veri Yer Tutucusu"/>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05916E0F-5CB1-41E3-AAEF-447D937D2647}" type="datetime1">
              <a:rPr lang="tr-TR"/>
              <a:pPr lvl="0"/>
              <a:t>2.09.2019</a:t>
            </a:fld>
            <a:endParaRPr lang="tr-TR"/>
          </a:p>
        </p:txBody>
      </p:sp>
      <p:sp>
        <p:nvSpPr>
          <p:cNvPr id="6" name="3 Altbilgi Yer Tutucusu"/>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7" name="4 Slayt Numarası Yer Tutucusu"/>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957365E6-EACC-4555-867B-69B60C1E6D07}" type="slidenum">
              <a:t>‹#›</a:t>
            </a:fld>
            <a:endParaRPr lang="tr-TR"/>
          </a:p>
        </p:txBody>
      </p:sp>
      <p:sp>
        <p:nvSpPr>
          <p:cNvPr id="8" name="Metin Yer Tutucusu 7"/>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44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tr-TR" sz="2800" b="0" i="0" u="none" strike="noStrike" kern="1200" spc="0">
          <a:ln>
            <a:noFill/>
          </a:ln>
          <a:solidFill>
            <a:srgbClr val="000000"/>
          </a:solidFill>
          <a:latin typeface="Calibri" pitchFamily="18"/>
          <a:ea typeface="Microsoft YaHei" pitchFamily="2"/>
        </a:defRPr>
      </a:lvl1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ynı Yanın Köşesi Yuvarlatılmış Dikdörtgen 7"/>
          <p:cNvSpPr/>
          <p:nvPr/>
        </p:nvSpPr>
        <p:spPr>
          <a:xfrm rot="5400000">
            <a:off x="-2920500" y="2920861"/>
            <a:ext cx="6857640" cy="1015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00000"/>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3" name="Resim 12"/>
          <p:cNvPicPr>
            <a:picLocks noChangeAspect="1"/>
          </p:cNvPicPr>
          <p:nvPr/>
        </p:nvPicPr>
        <p:blipFill>
          <a:blip r:embed="rId13">
            <a:lum/>
            <a:alphaModFix/>
          </a:blip>
          <a:srcRect/>
          <a:stretch>
            <a:fillRect/>
          </a:stretch>
        </p:blipFill>
        <p:spPr>
          <a:xfrm>
            <a:off x="0" y="525240"/>
            <a:ext cx="1015919" cy="1004760"/>
          </a:xfrm>
          <a:prstGeom prst="rect">
            <a:avLst/>
          </a:prstGeom>
          <a:noFill/>
          <a:ln>
            <a:noFill/>
          </a:ln>
        </p:spPr>
      </p:pic>
      <p:sp>
        <p:nvSpPr>
          <p:cNvPr id="4" name="Unvan 1"/>
          <p:cNvSpPr txBox="1">
            <a:spLocks noGrp="1"/>
          </p:cNvSpPr>
          <p:nvPr>
            <p:ph type="title"/>
          </p:nvPr>
        </p:nvSpPr>
        <p:spPr>
          <a:xfrm>
            <a:off x="839879" y="457200"/>
            <a:ext cx="3931920" cy="159984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tr-TR"/>
              <a:t>Başlık metni biçimini düzenlemek için tıklayınAsıl başlık stili için tıklatın</a:t>
            </a:r>
          </a:p>
        </p:txBody>
      </p:sp>
      <p:sp>
        <p:nvSpPr>
          <p:cNvPr id="5" name="İçerik Yer Tutucusu 2"/>
          <p:cNvSpPr txBox="1">
            <a:spLocks noGrp="1"/>
          </p:cNvSpPr>
          <p:nvPr>
            <p:ph type="body" idx="1"/>
          </p:nvPr>
        </p:nvSpPr>
        <p:spPr>
          <a:xfrm>
            <a:off x="5183280" y="987480"/>
            <a:ext cx="6171840" cy="487332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a:t>Anahat metni biçimini düzenlemek için tıklayın</a:t>
            </a:r>
          </a:p>
          <a:p>
            <a:pPr lvl="1"/>
            <a:r>
              <a:rPr lang="tr-TR"/>
              <a:t>İkinci Anahat Düzeyi</a:t>
            </a:r>
          </a:p>
          <a:p>
            <a:pPr lvl="2"/>
            <a:r>
              <a:rPr lang="tr-TR"/>
              <a:t>Üçüncü Anahat Düzeyi</a:t>
            </a:r>
          </a:p>
          <a:p>
            <a:pPr lvl="3"/>
            <a:r>
              <a:rPr lang="tr-TR"/>
              <a:t>Dördüncü Anahat Düzeyi</a:t>
            </a:r>
          </a:p>
          <a:p>
            <a:pPr lvl="4"/>
            <a:r>
              <a:rPr lang="tr-TR"/>
              <a:t>Beşinci Anahat Düzeyi</a:t>
            </a:r>
          </a:p>
          <a:p>
            <a:pPr lvl="5"/>
            <a:r>
              <a:rPr lang="tr-TR"/>
              <a:t>Altıncı Anahat Düzeyi</a:t>
            </a:r>
          </a:p>
          <a:p>
            <a:pPr lvl="6"/>
            <a:r>
              <a:rPr lang="tr-TR"/>
              <a:t>Yedinci Anahat Düzeyi</a:t>
            </a:r>
          </a:p>
          <a:p>
            <a:pPr lvl="7"/>
            <a:r>
              <a:rPr lang="tr-TR"/>
              <a:t>Sekizinci Anahat Düzeyi</a:t>
            </a:r>
          </a:p>
          <a:p>
            <a:pPr lvl="0"/>
            <a:r>
              <a:rPr lang="tr-TR"/>
              <a:t>Dokuzuncu Anahat DüzeyiAsıl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Metin Yer Tutucusu 3"/>
          <p:cNvSpPr txBox="1">
            <a:spLocks noGrp="1"/>
          </p:cNvSpPr>
          <p:nvPr>
            <p:ph type="body" sz="quarter" idx="4294967295"/>
          </p:nvPr>
        </p:nvSpPr>
        <p:spPr>
          <a:xfrm>
            <a:off x="839879" y="2057400"/>
            <a:ext cx="3931920" cy="381132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lvl="0"/>
            <a:r>
              <a:rPr lang="tr-TR"/>
              <a:t>Anahat metni biçimini düzenlemek için tıklayın</a:t>
            </a:r>
          </a:p>
          <a:p>
            <a:pPr lvl="1"/>
            <a:r>
              <a:rPr lang="tr-TR"/>
              <a:t>İkinci Anahat Düzeyi</a:t>
            </a:r>
          </a:p>
          <a:p>
            <a:pPr lvl="2"/>
            <a:r>
              <a:rPr lang="tr-TR"/>
              <a:t>Üçüncü Anahat Düzeyi</a:t>
            </a:r>
          </a:p>
          <a:p>
            <a:pPr lvl="3"/>
            <a:r>
              <a:rPr lang="tr-TR"/>
              <a:t>Dördüncü Anahat Düzeyi</a:t>
            </a:r>
          </a:p>
          <a:p>
            <a:pPr lvl="4"/>
            <a:r>
              <a:rPr lang="tr-TR"/>
              <a:t>Beşinci Anahat Düzeyi</a:t>
            </a:r>
          </a:p>
          <a:p>
            <a:pPr lvl="5"/>
            <a:r>
              <a:rPr lang="tr-TR"/>
              <a:t>Altıncı Anahat Düzeyi</a:t>
            </a:r>
          </a:p>
          <a:p>
            <a:pPr lvl="6"/>
            <a:r>
              <a:rPr lang="tr-TR"/>
              <a:t>Yedinci Anahat Düzeyi</a:t>
            </a:r>
          </a:p>
          <a:p>
            <a:pPr lvl="7"/>
            <a:r>
              <a:rPr lang="tr-TR"/>
              <a:t>Sekizinci Anahat Düzeyi</a:t>
            </a:r>
          </a:p>
          <a:p>
            <a:pPr lvl="0"/>
            <a:r>
              <a:rPr lang="tr-TR"/>
              <a:t>Dokuzuncu Anahat DüzeyiAsıl metin stillerini düzenlemek için tıklatın</a:t>
            </a:r>
          </a:p>
        </p:txBody>
      </p:sp>
      <p:sp>
        <p:nvSpPr>
          <p:cNvPr id="7" name="Veri Yer Tutucusu 4"/>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BCE4C2CA-0C0D-44DD-8E8F-F1434BE6B4CB}" type="datetime1">
              <a:rPr lang="tr-TR"/>
              <a:pPr lvl="0"/>
              <a:t>2.09.2019</a:t>
            </a:fld>
            <a:endParaRPr lang="tr-TR"/>
          </a:p>
        </p:txBody>
      </p:sp>
      <p:sp>
        <p:nvSpPr>
          <p:cNvPr id="8" name="Altbilgi Yer Tutucusu 5"/>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tr-TR" sz="2400" kern="1200">
                <a:latin typeface="Times New Roman" pitchFamily="18"/>
                <a:ea typeface="Lucida Sans Unicode" pitchFamily="2"/>
                <a:cs typeface="Tahoma" pitchFamily="2"/>
              </a:defRPr>
            </a:lvl1pPr>
          </a:lstStyle>
          <a:p>
            <a:pPr lvl="0"/>
            <a:endParaRPr lang="tr-TR"/>
          </a:p>
        </p:txBody>
      </p:sp>
      <p:sp>
        <p:nvSpPr>
          <p:cNvPr id="9" name="Slayt Numarası Yer Tutucusu 6"/>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tr-TR" sz="1800" b="0" i="0" u="none" strike="noStrike" kern="1200" spc="0">
                <a:solidFill>
                  <a:srgbClr val="000000"/>
                </a:solidFill>
                <a:latin typeface="Calibri" pitchFamily="18"/>
                <a:ea typeface="Lucida Sans Unicode" pitchFamily="2"/>
                <a:cs typeface="Tahoma" pitchFamily="2"/>
              </a:defRPr>
            </a:lvl1pPr>
          </a:lstStyle>
          <a:p>
            <a:pPr lvl="0"/>
            <a:fld id="{6B2D7B8A-72CD-45A6-A983-B3C86D4BA073}" type="slidenum">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90000"/>
        </a:lnSpc>
        <a:spcBef>
          <a:spcPts val="0"/>
        </a:spcBef>
        <a:spcAft>
          <a:spcPts val="0"/>
        </a:spcAft>
        <a:buNone/>
        <a:tabLst/>
        <a:defRPr lang="tr-TR" sz="32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tr-TR" sz="1600" b="0" i="0" u="none" strike="noStrike" spc="0">
          <a:solidFill>
            <a:srgbClr val="000000"/>
          </a:solidFill>
          <a:latin typeface="Calibri" pitchFamily="18"/>
        </a:defRPr>
      </a:lvl1pPr>
      <a:lvl2pPr lvl="1">
        <a:buSzPct val="75000"/>
        <a:buFont typeface="StarSymbol"/>
        <a:buChar char="–"/>
        <a:tabLst/>
        <a:defRPr lang="tr-TR" sz="1600" b="0" i="0" u="none" strike="noStrike" spc="0">
          <a:solidFill>
            <a:srgbClr val="000000"/>
          </a:solidFill>
          <a:latin typeface="Calibri" pitchFamily="18"/>
        </a:defRPr>
      </a:lvl2pPr>
      <a:lvl3pPr lvl="2">
        <a:buSzPct val="45000"/>
        <a:buFont typeface="StarSymbol"/>
        <a:buChar char="●"/>
        <a:tabLst/>
        <a:defRPr lang="tr-TR" sz="1600" b="0" i="0" u="none" strike="noStrike" spc="0">
          <a:solidFill>
            <a:srgbClr val="000000"/>
          </a:solidFill>
          <a:latin typeface="Calibri" pitchFamily="18"/>
        </a:defRPr>
      </a:lvl3pPr>
      <a:lvl4pPr lvl="3">
        <a:buSzPct val="75000"/>
        <a:buFont typeface="StarSymbol"/>
        <a:buChar char="–"/>
        <a:tabLst/>
        <a:defRPr lang="tr-TR" sz="1600" b="0" i="0" u="none" strike="noStrike" spc="0">
          <a:solidFill>
            <a:srgbClr val="000000"/>
          </a:solidFill>
          <a:latin typeface="Calibri" pitchFamily="18"/>
        </a:defRPr>
      </a:lvl4pPr>
      <a:lvl5pPr lvl="4">
        <a:buSzPct val="45000"/>
        <a:buFont typeface="StarSymbol"/>
        <a:buChar char="●"/>
        <a:tabLst/>
        <a:defRPr lang="tr-TR" sz="1600" b="0" i="0" u="none" strike="noStrike" spc="0">
          <a:solidFill>
            <a:srgbClr val="000000"/>
          </a:solidFill>
          <a:latin typeface="Calibri" pitchFamily="18"/>
        </a:defRPr>
      </a:lvl5pPr>
      <a:lvl6pPr lvl="5">
        <a:buSzPct val="45000"/>
        <a:buFont typeface="StarSymbol"/>
        <a:buChar char="●"/>
        <a:tabLst/>
        <a:defRPr lang="tr-TR" sz="1600" b="0" i="0" u="none" strike="noStrike" spc="0">
          <a:solidFill>
            <a:srgbClr val="000000"/>
          </a:solidFill>
          <a:latin typeface="Calibri" pitchFamily="18"/>
        </a:defRPr>
      </a:lvl6pPr>
      <a:lvl7pPr lvl="6">
        <a:buSzPct val="45000"/>
        <a:buFont typeface="StarSymbol"/>
        <a:buChar char="●"/>
        <a:tabLst/>
        <a:defRPr lang="tr-TR" sz="1600" b="0" i="0" u="none" strike="noStrike" spc="0">
          <a:solidFill>
            <a:srgbClr val="000000"/>
          </a:solidFill>
          <a:latin typeface="Calibri" pitchFamily="18"/>
        </a:defRPr>
      </a:lvl7pPr>
      <a:lvl8pPr lvl="7">
        <a:buSzPct val="45000"/>
        <a:buFont typeface="StarSymbol"/>
        <a:buChar char="●"/>
        <a:tabLst/>
        <a:defRPr lang="tr-TR" sz="16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None/>
        <a:tabLst/>
        <a:defRPr lang="tr-TR" sz="16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m"/><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8.svm"/></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svm"/><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m"/><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m"/><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m"/><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6.svm"/><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9.svm"/><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svm"/><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2.svm"/><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svm"/><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svm"/><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51.xml"/><Relationship Id="rId4" Type="http://schemas.openxmlformats.org/officeDocument/2006/relationships/image" Target="../media/image35.jpg"/></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46.jpg"/></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7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56.svm"/><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58.svm"/><Relationship Id="rId2" Type="http://schemas.openxmlformats.org/officeDocument/2006/relationships/notesSlide" Target="../notesSlides/notesSlide81.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63.png"/><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0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1164960" y="1039320"/>
            <a:ext cx="10428120" cy="5342040"/>
          </a:xfrm>
          <a:prstGeom prst="rect">
            <a:avLst/>
          </a:prstGeom>
          <a:noFill/>
          <a:ln>
            <a:noFill/>
          </a:ln>
        </p:spPr>
      </p:pic>
      <p:sp>
        <p:nvSpPr>
          <p:cNvPr id="3" name="Rectangle 3"/>
          <p:cNvSpPr/>
          <p:nvPr/>
        </p:nvSpPr>
        <p:spPr>
          <a:xfrm>
            <a:off x="1349640" y="3626280"/>
            <a:ext cx="28080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T.C SAĞLIK BAKANLIĞI</a:t>
            </a:r>
          </a:p>
        </p:txBody>
      </p:sp>
      <p:sp>
        <p:nvSpPr>
          <p:cNvPr id="4" name="Rectangle 4"/>
          <p:cNvSpPr/>
          <p:nvPr/>
        </p:nvSpPr>
        <p:spPr>
          <a:xfrm>
            <a:off x="8564040" y="3657240"/>
            <a:ext cx="3095279"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T.C MİLLİ EĞİTİM BAKANLIĞI</a:t>
            </a:r>
          </a:p>
        </p:txBody>
      </p:sp>
      <p:grpSp>
        <p:nvGrpSpPr>
          <p:cNvPr id="5" name="Grup 5"/>
          <p:cNvGrpSpPr/>
          <p:nvPr/>
        </p:nvGrpSpPr>
        <p:grpSpPr>
          <a:xfrm>
            <a:off x="2402280" y="133200"/>
            <a:ext cx="7745760" cy="906119"/>
            <a:chOff x="2402280" y="133200"/>
            <a:chExt cx="7745760" cy="906119"/>
          </a:xfrm>
        </p:grpSpPr>
        <p:sp>
          <p:nvSpPr>
            <p:cNvPr id="6" name="Yuvarlatılmış Dikdörtgen 6"/>
            <p:cNvSpPr/>
            <p:nvPr/>
          </p:nvSpPr>
          <p:spPr>
            <a:xfrm>
              <a:off x="2402280" y="13320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439000" y="1645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10">
    <p:spTree>
      <p:nvGrpSpPr>
        <p:cNvPr id="1" name=""/>
        <p:cNvGrpSpPr/>
        <p:nvPr/>
      </p:nvGrpSpPr>
      <p:grpSpPr>
        <a:xfrm>
          <a:off x="0" y="0"/>
          <a:ext cx="0" cy="0"/>
          <a:chOff x="0" y="0"/>
          <a:chExt cx="0" cy="0"/>
        </a:xfrm>
      </p:grpSpPr>
      <p:sp>
        <p:nvSpPr>
          <p:cNvPr id="2" name="Rectangle 3"/>
          <p:cNvSpPr/>
          <p:nvPr/>
        </p:nvSpPr>
        <p:spPr>
          <a:xfrm>
            <a:off x="3143159" y="260280"/>
            <a:ext cx="561636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3200" b="1" i="0" u="none" strike="noStrike" kern="1200" spc="0">
                <a:ln>
                  <a:noFill/>
                </a:ln>
                <a:solidFill>
                  <a:srgbClr val="000000"/>
                </a:solidFill>
                <a:latin typeface="Arial" pitchFamily="34"/>
                <a:ea typeface="Microsoft YaHei" pitchFamily="2"/>
                <a:cs typeface="DejaVu Sans" pitchFamily="34"/>
              </a:rPr>
              <a:t> </a:t>
            </a:r>
          </a:p>
        </p:txBody>
      </p:sp>
      <p:sp>
        <p:nvSpPr>
          <p:cNvPr id="3" name="Text Box 4"/>
          <p:cNvSpPr/>
          <p:nvPr/>
        </p:nvSpPr>
        <p:spPr>
          <a:xfrm>
            <a:off x="2073600" y="2309760"/>
            <a:ext cx="5219280" cy="79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Sağlık Bakanlığının Yükümlülükleri</a:t>
            </a:r>
          </a:p>
        </p:txBody>
      </p:sp>
      <p:sp>
        <p:nvSpPr>
          <p:cNvPr id="4" name="Text Box 5"/>
          <p:cNvSpPr/>
          <p:nvPr/>
        </p:nvSpPr>
        <p:spPr>
          <a:xfrm>
            <a:off x="1621800" y="2499120"/>
            <a:ext cx="10275840" cy="1992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0" tIns="0" rIns="0" bIns="0" anchor="ctr" anchorCtr="0" compatLnSpc="0"/>
          <a:lstStyle/>
          <a:p>
            <a:pPr marL="343080" marR="0" lvl="0" indent="-340920" algn="just" rtl="0" hangingPunct="1">
              <a:lnSpc>
                <a:spcPct val="100000"/>
              </a:lnSpc>
              <a:spcBef>
                <a:spcPts val="799"/>
              </a:spcBef>
              <a:spcAft>
                <a:spcPts val="0"/>
              </a:spcAft>
              <a:buNone/>
              <a:tabLst>
                <a:tab pos="686160" algn="l"/>
                <a:tab pos="790920" algn="l"/>
                <a:tab pos="1239839" algn="l"/>
                <a:tab pos="1689120" algn="l"/>
                <a:tab pos="2138400" algn="l"/>
                <a:tab pos="2587680" algn="l"/>
                <a:tab pos="3036960" algn="l"/>
                <a:tab pos="3486239" algn="l"/>
                <a:tab pos="3935520" algn="l"/>
                <a:tab pos="4384799" algn="l"/>
                <a:tab pos="4834080" algn="l"/>
                <a:tab pos="5283360" algn="l"/>
                <a:tab pos="5732640" algn="l"/>
                <a:tab pos="6181920" algn="l"/>
                <a:tab pos="6631200" algn="l"/>
                <a:tab pos="7080480" algn="l"/>
                <a:tab pos="7529759" algn="l"/>
                <a:tab pos="7979040" algn="l"/>
                <a:tab pos="8428320" algn="l"/>
                <a:tab pos="8877600" algn="l"/>
                <a:tab pos="9326880" algn="l"/>
              </a:tabLst>
              <a:defRPr sz="1800"/>
            </a:pPr>
            <a:r>
              <a:rPr lang="tr-TR" sz="1800" b="0" i="0" u="none" strike="noStrike" kern="1200" spc="0">
                <a:ln>
                  <a:noFill/>
                </a:ln>
                <a:solidFill>
                  <a:srgbClr val="000000"/>
                </a:solidFill>
                <a:latin typeface="Arial" pitchFamily="34"/>
                <a:ea typeface="Microsoft YaHei" pitchFamily="2"/>
                <a:cs typeface="Times New Roman" pitchFamily="18"/>
              </a:rPr>
              <a:t>			Bu Protokol kapsamında İl Sağlık Müdürlüklerine gerekli talimatlar vermek ve yürütülecek iş ve işlemler konusunda bilgilendirmek, yürütülen faaliyetlerde ihtiyaç duyulan araç-gereç, malzeme giderleri için (beyaz bayrak, pirinç levha vb.) bütçe ayırmak, İl Milli Eğitim Müdürlüğünün yeterli olmadığı durumlarda denetim için vasıta görevlendirmesi yapmak,</a:t>
            </a:r>
          </a:p>
        </p:txBody>
      </p:sp>
      <p:grpSp>
        <p:nvGrpSpPr>
          <p:cNvPr id="5" name="Grup 5"/>
          <p:cNvGrpSpPr/>
          <p:nvPr/>
        </p:nvGrpSpPr>
        <p:grpSpPr>
          <a:xfrm>
            <a:off x="2484720" y="283680"/>
            <a:ext cx="7745760" cy="906119"/>
            <a:chOff x="2484720" y="283680"/>
            <a:chExt cx="7745760" cy="906119"/>
          </a:xfrm>
        </p:grpSpPr>
        <p:sp>
          <p:nvSpPr>
            <p:cNvPr id="6" name="Yuvarlatılmış Dikdörtgen 6"/>
            <p:cNvSpPr/>
            <p:nvPr/>
          </p:nvSpPr>
          <p:spPr>
            <a:xfrm>
              <a:off x="2484720" y="2836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521440" y="3150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1">
    <p:spTree>
      <p:nvGrpSpPr>
        <p:cNvPr id="1" name=""/>
        <p:cNvGrpSpPr/>
        <p:nvPr/>
      </p:nvGrpSpPr>
      <p:grpSpPr>
        <a:xfrm>
          <a:off x="0" y="0"/>
          <a:ext cx="0" cy="0"/>
          <a:chOff x="0" y="0"/>
          <a:chExt cx="0" cy="0"/>
        </a:xfrm>
      </p:grpSpPr>
      <p:sp>
        <p:nvSpPr>
          <p:cNvPr id="2" name="Text Box 5"/>
          <p:cNvSpPr/>
          <p:nvPr/>
        </p:nvSpPr>
        <p:spPr>
          <a:xfrm>
            <a:off x="1639439" y="1916279"/>
            <a:ext cx="9844560" cy="3822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0" tIns="0" rIns="0" bIns="0" anchor="ctr" anchorCtr="0" compatLnSpc="0"/>
          <a:lstStyle/>
          <a:p>
            <a:pPr marL="343080" marR="0" lvl="0" indent="-340920" algn="just" rtl="0" hangingPunct="1">
              <a:lnSpc>
                <a:spcPct val="100000"/>
              </a:lnSpc>
              <a:spcBef>
                <a:spcPts val="799"/>
              </a:spcBef>
              <a:spcAft>
                <a:spcPts val="0"/>
              </a:spcAft>
              <a:buNone/>
              <a:tabLst>
                <a:tab pos="686160" algn="l"/>
                <a:tab pos="790920" algn="l"/>
                <a:tab pos="1239839" algn="l"/>
                <a:tab pos="1689120" algn="l"/>
                <a:tab pos="2138400" algn="l"/>
                <a:tab pos="2587680" algn="l"/>
                <a:tab pos="3036960" algn="l"/>
                <a:tab pos="3486239" algn="l"/>
                <a:tab pos="3935520" algn="l"/>
                <a:tab pos="4384799" algn="l"/>
                <a:tab pos="4834080" algn="l"/>
                <a:tab pos="5283360" algn="l"/>
                <a:tab pos="5732640" algn="l"/>
                <a:tab pos="6181920" algn="l"/>
                <a:tab pos="6631200" algn="l"/>
                <a:tab pos="7080480" algn="l"/>
                <a:tab pos="7529759" algn="l"/>
                <a:tab pos="7979040" algn="l"/>
                <a:tab pos="8428320" algn="l"/>
                <a:tab pos="8877600" algn="l"/>
                <a:tab pos="9326880" algn="l"/>
              </a:tabLst>
              <a:defRPr sz="1800"/>
            </a:pPr>
            <a:r>
              <a:rPr lang="tr-TR" sz="1800" b="0" i="0" u="none" strike="noStrike" kern="1200" spc="0">
                <a:ln>
                  <a:noFill/>
                </a:ln>
                <a:solidFill>
                  <a:srgbClr val="000000"/>
                </a:solidFill>
                <a:latin typeface="Arial" pitchFamily="34"/>
                <a:ea typeface="Microsoft YaHei" pitchFamily="2"/>
                <a:cs typeface="Times New Roman" pitchFamily="18"/>
              </a:rPr>
              <a:t>	Başvuruda bulunan okulların içme-kullanma suyu İhtiyacı şebekeden başka bir kaynaktan (kuyu vb.) temin edilmesi ya da şebekeden temin edilen suyun su deposunda bekletilerek kullanılması durumunda kontrol izlemesi amaçlı su numunesi alınarak analizlerini yaptırmak ve sonuçları okul idaresine bildirmek. İllerde görev yapan koordinatörler ile denetim komisyonunda görev yapan personeli her eğitim-öğretim yılı sonunda Sağlık Bakanlığı ve Milli Eğitim Bakanlığı koordinasyonunda yapılacak beyaz bayrak seminerinde ve çalıştayda yer almak.</a:t>
            </a:r>
          </a:p>
          <a:p>
            <a:pPr marL="343080" marR="0" lvl="0" indent="-340920" algn="just" rtl="0" hangingPunct="1">
              <a:lnSpc>
                <a:spcPct val="100000"/>
              </a:lnSpc>
              <a:spcBef>
                <a:spcPts val="799"/>
              </a:spcBef>
              <a:spcAft>
                <a:spcPts val="0"/>
              </a:spcAft>
              <a:buNone/>
              <a:tabLst>
                <a:tab pos="686160" algn="l"/>
                <a:tab pos="790920" algn="l"/>
                <a:tab pos="1239839" algn="l"/>
                <a:tab pos="1689120" algn="l"/>
                <a:tab pos="2138400" algn="l"/>
                <a:tab pos="2587680" algn="l"/>
                <a:tab pos="3036960" algn="l"/>
                <a:tab pos="3486239" algn="l"/>
                <a:tab pos="3935520" algn="l"/>
                <a:tab pos="4384799" algn="l"/>
                <a:tab pos="4834080" algn="l"/>
                <a:tab pos="5283360" algn="l"/>
                <a:tab pos="5732640" algn="l"/>
                <a:tab pos="6181920" algn="l"/>
                <a:tab pos="6631200" algn="l"/>
                <a:tab pos="7080480" algn="l"/>
                <a:tab pos="7529759" algn="l"/>
                <a:tab pos="7979040" algn="l"/>
                <a:tab pos="8428320" algn="l"/>
                <a:tab pos="8877600" algn="l"/>
                <a:tab pos="9326880" algn="l"/>
              </a:tabLst>
              <a:defRPr sz="1800"/>
            </a:pPr>
            <a:endParaRPr lang="tr-TR" sz="2000" b="0" i="0" u="none" strike="noStrike" kern="1200" spc="0">
              <a:ln>
                <a:noFill/>
              </a:ln>
              <a:solidFill>
                <a:srgbClr val="000000"/>
              </a:solidFill>
              <a:latin typeface="Times New Roman" pitchFamily="18"/>
              <a:ea typeface="Microsoft YaHei" pitchFamily="2"/>
              <a:cs typeface="Times New Roman" pitchFamily="18"/>
            </a:endParaRPr>
          </a:p>
        </p:txBody>
      </p:sp>
      <p:sp>
        <p:nvSpPr>
          <p:cNvPr id="3" name="Text Box 4"/>
          <p:cNvSpPr/>
          <p:nvPr/>
        </p:nvSpPr>
        <p:spPr>
          <a:xfrm>
            <a:off x="1639439" y="1916279"/>
            <a:ext cx="8063999" cy="79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    Sağlık Bakanlığının Yükümlülükleri</a:t>
            </a:r>
          </a:p>
        </p:txBody>
      </p:sp>
      <p:grpSp>
        <p:nvGrpSpPr>
          <p:cNvPr id="4" name="Grup 4"/>
          <p:cNvGrpSpPr/>
          <p:nvPr/>
        </p:nvGrpSpPr>
        <p:grpSpPr>
          <a:xfrm>
            <a:off x="2844000" y="232920"/>
            <a:ext cx="7745760" cy="906119"/>
            <a:chOff x="2844000" y="232920"/>
            <a:chExt cx="7745760" cy="906119"/>
          </a:xfrm>
        </p:grpSpPr>
        <p:sp>
          <p:nvSpPr>
            <p:cNvPr id="5" name="Yuvarlatılmış Dikdörtgen 5"/>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2">
    <p:spTree>
      <p:nvGrpSpPr>
        <p:cNvPr id="1" name=""/>
        <p:cNvGrpSpPr/>
        <p:nvPr/>
      </p:nvGrpSpPr>
      <p:grpSpPr>
        <a:xfrm>
          <a:off x="0" y="0"/>
          <a:ext cx="0" cy="0"/>
          <a:chOff x="0" y="0"/>
          <a:chExt cx="0" cy="0"/>
        </a:xfrm>
      </p:grpSpPr>
      <p:sp>
        <p:nvSpPr>
          <p:cNvPr id="2" name="Text Box 6"/>
          <p:cNvSpPr/>
          <p:nvPr/>
        </p:nvSpPr>
        <p:spPr>
          <a:xfrm>
            <a:off x="1595520" y="1730519"/>
            <a:ext cx="5203440" cy="644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3" name="Text Box 7"/>
          <p:cNvSpPr/>
          <p:nvPr/>
        </p:nvSpPr>
        <p:spPr>
          <a:xfrm>
            <a:off x="1554840" y="2374920"/>
            <a:ext cx="10324080" cy="335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0" tIns="0" rIns="0" bIns="0" anchor="ctr" anchorCtr="0" compatLnSpc="0"/>
          <a:lstStyle/>
          <a:p>
            <a:pPr marL="343080" marR="0" lvl="0" indent="-340920" algn="just" rtl="0" hangingPunct="1">
              <a:lnSpc>
                <a:spcPct val="100000"/>
              </a:lnSpc>
              <a:spcBef>
                <a:spcPts val="799"/>
              </a:spcBef>
              <a:spcAft>
                <a:spcPts val="0"/>
              </a:spcAft>
              <a:buNone/>
              <a:tabLst>
                <a:tab pos="686160" algn="l"/>
                <a:tab pos="790920" algn="l"/>
                <a:tab pos="1239839" algn="l"/>
                <a:tab pos="1689120" algn="l"/>
                <a:tab pos="2138400" algn="l"/>
                <a:tab pos="2587680" algn="l"/>
                <a:tab pos="3036960" algn="l"/>
                <a:tab pos="3486239" algn="l"/>
                <a:tab pos="3935520" algn="l"/>
                <a:tab pos="4384799" algn="l"/>
                <a:tab pos="4834080" algn="l"/>
                <a:tab pos="5283360" algn="l"/>
                <a:tab pos="5732640" algn="l"/>
                <a:tab pos="6181920" algn="l"/>
                <a:tab pos="6631200" algn="l"/>
                <a:tab pos="7080480" algn="l"/>
                <a:tab pos="7529759" algn="l"/>
                <a:tab pos="7979040" algn="l"/>
                <a:tab pos="8428320" algn="l"/>
                <a:tab pos="8877600" algn="l"/>
                <a:tab pos="9326880" algn="l"/>
              </a:tabLst>
              <a:defRPr sz="1800"/>
            </a:pPr>
            <a:r>
              <a:rPr lang="tr-TR" sz="2200" b="0" i="0" u="none" strike="noStrike" kern="1200" spc="0">
                <a:ln>
                  <a:noFill/>
                </a:ln>
                <a:solidFill>
                  <a:srgbClr val="000000"/>
                </a:solidFill>
                <a:latin typeface="Times New Roman" pitchFamily="18"/>
                <a:ea typeface="Microsoft YaHei" pitchFamily="2"/>
                <a:cs typeface="Times New Roman" pitchFamily="18"/>
              </a:rPr>
              <a:t>			</a:t>
            </a:r>
            <a:r>
              <a:rPr lang="tr-TR" sz="1800" b="0" i="0" u="none" strike="noStrike" kern="1200" spc="0">
                <a:ln>
                  <a:noFill/>
                </a:ln>
                <a:solidFill>
                  <a:srgbClr val="000000"/>
                </a:solidFill>
                <a:latin typeface="Arial" pitchFamily="34"/>
                <a:ea typeface="Microsoft YaHei" pitchFamily="2"/>
                <a:cs typeface="Times New Roman" pitchFamily="18"/>
              </a:rPr>
              <a:t>Bu Protokol kapsamında il millî eğitim müdürlüklerine gerekli talimattan vermek ve yürütülecek iş ve işlemler konusunda bilgilendirmek, Bu kapsamda yürütülen faaliyetler için gerekli vasıta görevlendirmesinin il millî eğitim müdürlüklerince yıllık olarak yapılmasını sağlamak, ihtiyaç duyulan araç-gereç, malzeme giderleri için (sertifika, yakıt vb.) bütçe ayırmak, İl millî eğitim müdürlüklerince illerde bu protokol ile ilgili yürütülecek iş ve işlemlerden sorumlu 1 (bir) koordinatör ve denetim komisyonunda yer alacak en az 2 (iki) personeli belirlemek ve bunlarla ilgili görevlendirme onaylarını almak</a:t>
            </a:r>
            <a:r>
              <a:rPr lang="tr-TR" sz="2200" b="0" i="0" u="none" strike="noStrike" kern="1200" spc="0">
                <a:ln>
                  <a:noFill/>
                </a:ln>
                <a:solidFill>
                  <a:srgbClr val="000000"/>
                </a:solidFill>
                <a:latin typeface="Times New Roman" pitchFamily="18"/>
                <a:ea typeface="Microsoft YaHei" pitchFamily="2"/>
                <a:cs typeface="Times New Roman" pitchFamily="18"/>
              </a:rPr>
              <a:t>,</a:t>
            </a:r>
          </a:p>
        </p:txBody>
      </p:sp>
      <p:sp>
        <p:nvSpPr>
          <p:cNvPr id="4" name="Text Box 4"/>
          <p:cNvSpPr/>
          <p:nvPr/>
        </p:nvSpPr>
        <p:spPr>
          <a:xfrm>
            <a:off x="1708920" y="2374920"/>
            <a:ext cx="4778640"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Milli Eğitim Bakanlığının Yükümlülükleri</a:t>
            </a:r>
          </a:p>
        </p:txBody>
      </p:sp>
      <p:grpSp>
        <p:nvGrpSpPr>
          <p:cNvPr id="5" name="Grup 5"/>
          <p:cNvGrpSpPr/>
          <p:nvPr/>
        </p:nvGrpSpPr>
        <p:grpSpPr>
          <a:xfrm>
            <a:off x="2844000" y="232920"/>
            <a:ext cx="7745760" cy="906119"/>
            <a:chOff x="2844000" y="232920"/>
            <a:chExt cx="7745760" cy="906119"/>
          </a:xfrm>
        </p:grpSpPr>
        <p:sp>
          <p:nvSpPr>
            <p:cNvPr id="6" name="Yuvarlatılmış Dikdörtgen 6"/>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1-Başvuru:">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83159" y="1420920"/>
            <a:ext cx="4825800" cy="5463720"/>
          </a:xfrm>
          <a:prstGeom prst="rect">
            <a:avLst/>
          </a:prstGeom>
          <a:noFill/>
          <a:ln>
            <a:noFill/>
          </a:ln>
        </p:spPr>
      </p:pic>
      <p:sp>
        <p:nvSpPr>
          <p:cNvPr id="3" name="Rectangle 2"/>
          <p:cNvSpPr txBox="1">
            <a:spLocks noGrp="1"/>
          </p:cNvSpPr>
          <p:nvPr>
            <p:ph type="title" idx="4294967295"/>
          </p:nvPr>
        </p:nvSpPr>
        <p:spPr>
          <a:xfrm>
            <a:off x="2577960" y="2276639"/>
            <a:ext cx="2941200" cy="2775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tr-TR" sz="1800" b="1"/>
              <a:t>1-Başvuru:</a:t>
            </a:r>
          </a:p>
        </p:txBody>
      </p:sp>
      <p:sp>
        <p:nvSpPr>
          <p:cNvPr id="4" name="Rectangle 2"/>
          <p:cNvSpPr/>
          <p:nvPr/>
        </p:nvSpPr>
        <p:spPr>
          <a:xfrm>
            <a:off x="2631960" y="1767240"/>
            <a:ext cx="267156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İŞLEMLER:</a:t>
            </a:r>
          </a:p>
        </p:txBody>
      </p:sp>
      <p:grpSp>
        <p:nvGrpSpPr>
          <p:cNvPr id="5" name="Grup 5"/>
          <p:cNvGrpSpPr/>
          <p:nvPr/>
        </p:nvGrpSpPr>
        <p:grpSpPr>
          <a:xfrm>
            <a:off x="2844000" y="232920"/>
            <a:ext cx="7745760" cy="906119"/>
            <a:chOff x="2844000" y="232920"/>
            <a:chExt cx="7745760" cy="906119"/>
          </a:xfrm>
        </p:grpSpPr>
        <p:sp>
          <p:nvSpPr>
            <p:cNvPr id="6" name="Yuvarlatılmış Dikdörtgen 8"/>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14">
    <p:spTree>
      <p:nvGrpSpPr>
        <p:cNvPr id="1" name=""/>
        <p:cNvGrpSpPr/>
        <p:nvPr/>
      </p:nvGrpSpPr>
      <p:grpSpPr>
        <a:xfrm>
          <a:off x="0" y="0"/>
          <a:ext cx="0" cy="0"/>
          <a:chOff x="0" y="0"/>
          <a:chExt cx="0" cy="0"/>
        </a:xfrm>
      </p:grpSpPr>
      <p:sp>
        <p:nvSpPr>
          <p:cNvPr id="2" name="Text Box 1"/>
          <p:cNvSpPr/>
          <p:nvPr/>
        </p:nvSpPr>
        <p:spPr>
          <a:xfrm>
            <a:off x="1915919" y="2342880"/>
            <a:ext cx="9655200" cy="287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5000" rIns="90000" bIns="45000" anchor="t" anchorCtr="0" compatLnSpc="0"/>
          <a:lstStyle/>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1"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1"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none" strike="noStrike" kern="1200" spc="0">
                <a:ln>
                  <a:noFill/>
                </a:ln>
                <a:solidFill>
                  <a:srgbClr val="000000"/>
                </a:solidFill>
                <a:latin typeface="Arial" pitchFamily="34"/>
                <a:ea typeface="Microsoft YaHei" pitchFamily="2"/>
                <a:cs typeface="DejaVu Sans" pitchFamily="34"/>
              </a:rPr>
              <a:t>2) </a:t>
            </a:r>
            <a:r>
              <a:rPr lang="tr-TR" sz="1800" b="0" i="0" u="none" strike="noStrike" kern="1200" spc="0">
                <a:ln>
                  <a:noFill/>
                </a:ln>
                <a:solidFill>
                  <a:srgbClr val="000000"/>
                </a:solidFill>
                <a:latin typeface="Arial" pitchFamily="34"/>
                <a:ea typeface="Microsoft YaHei" pitchFamily="2"/>
                <a:cs typeface="DejaVu Sans" pitchFamily="34"/>
              </a:rPr>
              <a:t>Başvurudan itibaren 2 ay içerisinde denetim gerçekleştirilir.</a:t>
            </a: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none" strike="noStrike" kern="1200" spc="0">
                <a:ln>
                  <a:noFill/>
                </a:ln>
                <a:solidFill>
                  <a:srgbClr val="000000"/>
                </a:solidFill>
                <a:latin typeface="Arial" pitchFamily="34"/>
                <a:ea typeface="Microsoft YaHei" pitchFamily="2"/>
                <a:cs typeface="DejaVu Sans" pitchFamily="34"/>
              </a:rPr>
              <a:t>3) </a:t>
            </a:r>
            <a:r>
              <a:rPr lang="tr-TR" sz="1800" b="0" i="0" u="none" strike="noStrike" kern="1200" spc="0">
                <a:ln>
                  <a:noFill/>
                </a:ln>
                <a:solidFill>
                  <a:srgbClr val="000000"/>
                </a:solidFill>
                <a:latin typeface="Arial" pitchFamily="34"/>
                <a:ea typeface="Microsoft YaHei" pitchFamily="2"/>
                <a:cs typeface="DejaVu Sans" pitchFamily="34"/>
              </a:rPr>
              <a:t>Denetim yapılacak tarih aralığı eğitim kurumlarına bildirilir.</a:t>
            </a: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none" strike="noStrike" kern="1200" spc="0">
                <a:ln>
                  <a:noFill/>
                </a:ln>
                <a:solidFill>
                  <a:srgbClr val="000000"/>
                </a:solidFill>
                <a:latin typeface="Arial" pitchFamily="34"/>
                <a:ea typeface="Microsoft YaHei" pitchFamily="2"/>
                <a:cs typeface="DejaVu Sans" pitchFamily="34"/>
              </a:rPr>
              <a:t>4) </a:t>
            </a:r>
            <a:r>
              <a:rPr lang="tr-TR" sz="1800" b="0" i="0" u="none" strike="noStrike" kern="1200" spc="0">
                <a:ln>
                  <a:noFill/>
                </a:ln>
                <a:solidFill>
                  <a:srgbClr val="000000"/>
                </a:solidFill>
                <a:latin typeface="Arial" pitchFamily="34"/>
                <a:ea typeface="Microsoft YaHei" pitchFamily="2"/>
                <a:cs typeface="DejaVu Sans" pitchFamily="34"/>
              </a:rPr>
              <a:t>Eğitim-Öğretim yılı kapsamındaki her dönemin ilk ve son haftası değerlendirme </a:t>
            </a:r>
            <a:r>
              <a:rPr lang="tr-TR" sz="1800" b="1" i="0" u="sng" strike="noStrike" kern="1200" spc="0">
                <a:ln>
                  <a:noFill/>
                </a:ln>
                <a:solidFill>
                  <a:srgbClr val="000000"/>
                </a:solidFill>
                <a:uFillTx/>
                <a:latin typeface="Arial" pitchFamily="34"/>
                <a:ea typeface="Microsoft YaHei" pitchFamily="2"/>
                <a:cs typeface="DejaVu Sans" pitchFamily="34"/>
              </a:rPr>
              <a:t>YAPILMAZ.</a:t>
            </a:r>
          </a:p>
          <a:p>
            <a:pPr marL="514439" marR="0" lvl="0" indent="-510839" algn="l"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2400" b="1" i="0" u="sng" strike="noStrike" kern="1200" spc="0">
              <a:ln>
                <a:noFill/>
              </a:ln>
              <a:solidFill>
                <a:srgbClr val="000000"/>
              </a:solidFill>
              <a:uFillTx/>
              <a:latin typeface="Arial" pitchFamily="34"/>
              <a:ea typeface="Microsoft YaHei" pitchFamily="2"/>
              <a:cs typeface="DejaVu Sans" pitchFamily="34"/>
            </a:endParaRPr>
          </a:p>
        </p:txBody>
      </p:sp>
      <p:sp>
        <p:nvSpPr>
          <p:cNvPr id="3" name="Rectangle 2"/>
          <p:cNvSpPr/>
          <p:nvPr/>
        </p:nvSpPr>
        <p:spPr>
          <a:xfrm>
            <a:off x="2927520" y="620640"/>
            <a:ext cx="3816000" cy="720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3200" b="1" i="0" u="none" strike="noStrike" kern="1200" spc="0">
              <a:ln>
                <a:noFill/>
              </a:ln>
              <a:solidFill>
                <a:srgbClr val="000000"/>
              </a:solidFill>
              <a:latin typeface="Arial" pitchFamily="34"/>
              <a:ea typeface="Microsoft YaHei" pitchFamily="2"/>
              <a:cs typeface="DejaVu Sans" pitchFamily="34"/>
            </a:endParaRP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3200" b="1" i="0" u="none" strike="noStrike" kern="1200" spc="0">
              <a:ln>
                <a:noFill/>
              </a:ln>
              <a:solidFill>
                <a:srgbClr val="000000"/>
              </a:solidFill>
              <a:latin typeface="Arial" pitchFamily="34"/>
              <a:ea typeface="Microsoft YaHei" pitchFamily="2"/>
              <a:cs typeface="DejaVu Sans" pitchFamily="34"/>
            </a:endParaRP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3200" b="1" i="0" u="none" strike="noStrike" kern="1200" spc="0">
              <a:ln>
                <a:noFill/>
              </a:ln>
              <a:solidFill>
                <a:srgbClr val="000000"/>
              </a:solidFill>
              <a:latin typeface="Arial" pitchFamily="34"/>
              <a:ea typeface="Microsoft YaHei" pitchFamily="2"/>
              <a:cs typeface="DejaVu Sans" pitchFamily="34"/>
            </a:endParaRPr>
          </a:p>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3200" b="1" i="0" u="none" strike="noStrike" kern="1200" spc="0">
              <a:ln>
                <a:noFill/>
              </a:ln>
              <a:solidFill>
                <a:srgbClr val="000000"/>
              </a:solidFill>
              <a:latin typeface="Arial" pitchFamily="34"/>
              <a:ea typeface="Microsoft YaHei" pitchFamily="2"/>
              <a:cs typeface="DejaVu Sans" pitchFamily="34"/>
            </a:endParaRPr>
          </a:p>
        </p:txBody>
      </p:sp>
      <p:sp>
        <p:nvSpPr>
          <p:cNvPr id="4" name="Rectangle 2"/>
          <p:cNvSpPr/>
          <p:nvPr/>
        </p:nvSpPr>
        <p:spPr>
          <a:xfrm>
            <a:off x="1992960" y="2545560"/>
            <a:ext cx="267300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İŞLEMLER:</a:t>
            </a:r>
          </a:p>
        </p:txBody>
      </p:sp>
      <p:grpSp>
        <p:nvGrpSpPr>
          <p:cNvPr id="5" name="Grup 5"/>
          <p:cNvGrpSpPr/>
          <p:nvPr/>
        </p:nvGrpSpPr>
        <p:grpSpPr>
          <a:xfrm>
            <a:off x="2844000" y="232920"/>
            <a:ext cx="7745760" cy="906119"/>
            <a:chOff x="2844000" y="232920"/>
            <a:chExt cx="7745760" cy="906119"/>
          </a:xfrm>
        </p:grpSpPr>
        <p:sp>
          <p:nvSpPr>
            <p:cNvPr id="6" name="Yuvarlatılmış Dikdörtgen 6"/>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15">
    <p:spTree>
      <p:nvGrpSpPr>
        <p:cNvPr id="1" name=""/>
        <p:cNvGrpSpPr/>
        <p:nvPr/>
      </p:nvGrpSpPr>
      <p:grpSpPr>
        <a:xfrm>
          <a:off x="0" y="0"/>
          <a:ext cx="0" cy="0"/>
          <a:chOff x="0" y="0"/>
          <a:chExt cx="0" cy="0"/>
        </a:xfrm>
      </p:grpSpPr>
      <p:sp>
        <p:nvSpPr>
          <p:cNvPr id="2" name="Text Box 1"/>
          <p:cNvSpPr/>
          <p:nvPr/>
        </p:nvSpPr>
        <p:spPr>
          <a:xfrm>
            <a:off x="1893960" y="2492280"/>
            <a:ext cx="9524520" cy="280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5000" rIns="90000" bIns="45000" anchor="t" anchorCtr="0" compatLnSpc="0"/>
          <a:lstStyle/>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1"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none" strike="noStrike" kern="1200" spc="0">
                <a:ln>
                  <a:noFill/>
                </a:ln>
                <a:solidFill>
                  <a:srgbClr val="000000"/>
                </a:solidFill>
                <a:latin typeface="Arial" pitchFamily="34"/>
                <a:ea typeface="Microsoft YaHei" pitchFamily="2"/>
                <a:cs typeface="DejaVu Sans" pitchFamily="34"/>
              </a:rPr>
              <a:t>5) </a:t>
            </a:r>
            <a:r>
              <a:rPr lang="tr-TR" sz="1800" b="0" i="0" u="none" strike="noStrike" kern="1200" spc="0">
                <a:ln>
                  <a:noFill/>
                </a:ln>
                <a:solidFill>
                  <a:srgbClr val="000000"/>
                </a:solidFill>
                <a:latin typeface="Arial" pitchFamily="34"/>
                <a:ea typeface="Microsoft YaHei" pitchFamily="2"/>
                <a:cs typeface="DejaVu Sans" pitchFamily="34"/>
              </a:rPr>
              <a:t>Değerlendirme Sonucu “Beyaz Bayrak” almaya hak kazanan eğitim kurumlarına </a:t>
            </a:r>
            <a:r>
              <a:rPr lang="tr-TR" sz="1800" b="1" i="0" u="none" strike="noStrike" kern="1200" spc="0">
                <a:ln>
                  <a:noFill/>
                </a:ln>
                <a:solidFill>
                  <a:srgbClr val="000000"/>
                </a:solidFill>
                <a:latin typeface="Arial" pitchFamily="34"/>
                <a:ea typeface="Microsoft YaHei" pitchFamily="2"/>
                <a:cs typeface="DejaVu Sans" pitchFamily="34"/>
              </a:rPr>
              <a:t>3 yıl </a:t>
            </a:r>
            <a:r>
              <a:rPr lang="tr-TR" sz="1800" b="0" i="0" u="none" strike="noStrike" kern="1200" spc="0">
                <a:ln>
                  <a:noFill/>
                </a:ln>
                <a:solidFill>
                  <a:srgbClr val="000000"/>
                </a:solidFill>
                <a:latin typeface="Arial" pitchFamily="34"/>
                <a:ea typeface="Microsoft YaHei" pitchFamily="2"/>
                <a:cs typeface="DejaVu Sans" pitchFamily="34"/>
              </a:rPr>
              <a:t>geçerli olmak üzere ;</a:t>
            </a: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100000"/>
              </a:lnSpc>
              <a:spcBef>
                <a:spcPts val="601"/>
              </a:spcBef>
              <a:spcAft>
                <a:spcPts val="0"/>
              </a:spcAft>
              <a:buClr>
                <a:srgbClr val="000000"/>
              </a:buClr>
              <a:buSzPct val="45000"/>
              <a:buFont typeface="Wingdings"/>
              <a:buChar char=""/>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Sertifika</a:t>
            </a:r>
          </a:p>
          <a:p>
            <a:pPr marL="514439" marR="0" lvl="0" indent="-510839" algn="just" rtl="0" hangingPunct="1">
              <a:lnSpc>
                <a:spcPct val="100000"/>
              </a:lnSpc>
              <a:spcBef>
                <a:spcPts val="601"/>
              </a:spcBef>
              <a:spcAft>
                <a:spcPts val="0"/>
              </a:spcAft>
              <a:buClr>
                <a:srgbClr val="000000"/>
              </a:buClr>
              <a:buSzPct val="45000"/>
              <a:buFont typeface="Wingdings"/>
              <a:buChar char=""/>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Beyaz Bayrak</a:t>
            </a:r>
          </a:p>
          <a:p>
            <a:pPr marL="514439" marR="0" lvl="0" indent="-510839" algn="just" rtl="0" hangingPunct="1">
              <a:lnSpc>
                <a:spcPct val="100000"/>
              </a:lnSpc>
              <a:spcBef>
                <a:spcPts val="601"/>
              </a:spcBef>
              <a:spcAft>
                <a:spcPts val="0"/>
              </a:spcAft>
              <a:buClr>
                <a:srgbClr val="000000"/>
              </a:buClr>
              <a:buSzPct val="45000"/>
              <a:buFont typeface="Wingdings"/>
              <a:buChar char=""/>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Pirinç Levha 	</a:t>
            </a:r>
          </a:p>
          <a:p>
            <a:pPr marL="514439" marR="0" lvl="0" indent="-510839" algn="just" rtl="0" hangingPunct="1">
              <a:lnSpc>
                <a:spcPct val="10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	verilir.</a:t>
            </a:r>
          </a:p>
        </p:txBody>
      </p:sp>
      <p:sp>
        <p:nvSpPr>
          <p:cNvPr id="3" name="Rectangle 2"/>
          <p:cNvSpPr/>
          <p:nvPr/>
        </p:nvSpPr>
        <p:spPr>
          <a:xfrm>
            <a:off x="1989719" y="2572920"/>
            <a:ext cx="267156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İŞLEMLER:</a:t>
            </a:r>
          </a:p>
        </p:txBody>
      </p:sp>
      <p:grpSp>
        <p:nvGrpSpPr>
          <p:cNvPr id="4" name="Grup 4"/>
          <p:cNvGrpSpPr/>
          <p:nvPr/>
        </p:nvGrpSpPr>
        <p:grpSpPr>
          <a:xfrm>
            <a:off x="2844000" y="232920"/>
            <a:ext cx="7745760" cy="906119"/>
            <a:chOff x="2844000" y="232920"/>
            <a:chExt cx="7745760" cy="906119"/>
          </a:xfrm>
        </p:grpSpPr>
        <p:sp>
          <p:nvSpPr>
            <p:cNvPr id="5" name="Yuvarlatılmış Dikdörtgen 5"/>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16">
    <p:spTree>
      <p:nvGrpSpPr>
        <p:cNvPr id="1" name=""/>
        <p:cNvGrpSpPr/>
        <p:nvPr/>
      </p:nvGrpSpPr>
      <p:grpSpPr>
        <a:xfrm>
          <a:off x="0" y="0"/>
          <a:ext cx="0" cy="0"/>
          <a:chOff x="0" y="0"/>
          <a:chExt cx="0" cy="0"/>
        </a:xfrm>
      </p:grpSpPr>
      <p:sp>
        <p:nvSpPr>
          <p:cNvPr id="2" name="Text Box 1"/>
          <p:cNvSpPr/>
          <p:nvPr/>
        </p:nvSpPr>
        <p:spPr>
          <a:xfrm>
            <a:off x="2068200" y="2332080"/>
            <a:ext cx="9492120" cy="3382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6)   3 yıl boyunca </a:t>
            </a:r>
            <a:r>
              <a:rPr lang="tr-TR" sz="1800" b="1" i="0" u="sng" strike="noStrike" kern="1200" spc="0">
                <a:ln>
                  <a:noFill/>
                </a:ln>
                <a:solidFill>
                  <a:srgbClr val="000000"/>
                </a:solidFill>
                <a:uFillTx/>
                <a:latin typeface="Arial" pitchFamily="34"/>
                <a:ea typeface="Microsoft YaHei" pitchFamily="2"/>
                <a:cs typeface="DejaVu Sans" pitchFamily="34"/>
              </a:rPr>
              <a:t>periyodik denetimler </a:t>
            </a:r>
            <a:r>
              <a:rPr lang="tr-TR" sz="1800" b="0" i="0" u="none" strike="noStrike" kern="1200" spc="0">
                <a:ln>
                  <a:noFill/>
                </a:ln>
                <a:solidFill>
                  <a:srgbClr val="000000"/>
                </a:solidFill>
                <a:latin typeface="Arial" pitchFamily="34"/>
                <a:ea typeface="Microsoft YaHei" pitchFamily="2"/>
                <a:cs typeface="DejaVu Sans" pitchFamily="34"/>
              </a:rPr>
              <a:t>yapılır.</a:t>
            </a: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7) 3 yıl sonunda tekrar başvuru yapılır, denetim sonucunda kriterler devam etmiyorsa veya başvuru yapılmamışsa “Pirinç Levha” ve “Beyaz Bayrak” </a:t>
            </a:r>
            <a:r>
              <a:rPr lang="tr-TR" sz="1800" b="1" i="0" u="sng" strike="noStrike" kern="1200" spc="0">
                <a:ln>
                  <a:noFill/>
                </a:ln>
                <a:solidFill>
                  <a:srgbClr val="000000"/>
                </a:solidFill>
                <a:uFillTx/>
                <a:latin typeface="Arial" pitchFamily="34"/>
                <a:ea typeface="Microsoft YaHei" pitchFamily="2"/>
                <a:cs typeface="DejaVu Sans" pitchFamily="34"/>
              </a:rPr>
              <a:t>geri alınır.</a:t>
            </a: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8) Değerlendirme Sonucu gerekli puanı alamayan eğitim kurumları, denetimden </a:t>
            </a:r>
            <a:r>
              <a:rPr lang="tr-TR" sz="1800" b="1" i="0" u="sng" strike="noStrike" kern="1200" spc="0">
                <a:ln>
                  <a:noFill/>
                </a:ln>
                <a:solidFill>
                  <a:srgbClr val="000000"/>
                </a:solidFill>
                <a:uFillTx/>
                <a:latin typeface="Arial" pitchFamily="34"/>
                <a:ea typeface="Microsoft YaHei" pitchFamily="2"/>
                <a:cs typeface="DejaVu Sans" pitchFamily="34"/>
              </a:rPr>
              <a:t>en az 3 ay</a:t>
            </a:r>
            <a:r>
              <a:rPr lang="tr-TR" sz="1800" b="0" i="0" u="none" strike="noStrike" kern="1200" spc="0">
                <a:ln>
                  <a:noFill/>
                </a:ln>
                <a:solidFill>
                  <a:srgbClr val="000000"/>
                </a:solidFill>
                <a:latin typeface="Arial" pitchFamily="34"/>
                <a:ea typeface="Microsoft YaHei" pitchFamily="2"/>
                <a:cs typeface="DejaVu Sans" pitchFamily="34"/>
              </a:rPr>
              <a:t> sonra tekrar başvuru yapabilir.</a:t>
            </a: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9) Düzenlenen denetim formları değerlendirme yapıldıktan sonra eğitim kurumlarına bildirilir.</a:t>
            </a:r>
          </a:p>
          <a:p>
            <a:pPr marL="343080" marR="0" lvl="0" indent="-339480" algn="just" rtl="0" hangingPunct="1">
              <a:lnSpc>
                <a:spcPct val="100000"/>
              </a:lnSpc>
              <a:spcBef>
                <a:spcPts val="601"/>
              </a:spcBef>
              <a:spcAft>
                <a:spcPts val="0"/>
              </a:spcAft>
              <a:buNone/>
              <a:tabLst>
                <a:tab pos="87948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2400" b="0" i="0" u="none" strike="noStrike" kern="1200" spc="0">
              <a:ln>
                <a:noFill/>
              </a:ln>
              <a:solidFill>
                <a:srgbClr val="000000"/>
              </a:solidFill>
              <a:latin typeface="Arial" pitchFamily="34"/>
              <a:ea typeface="Microsoft YaHei" pitchFamily="2"/>
              <a:cs typeface="DejaVu Sans" pitchFamily="34"/>
            </a:endParaRPr>
          </a:p>
        </p:txBody>
      </p:sp>
      <p:sp>
        <p:nvSpPr>
          <p:cNvPr id="3" name="Rectangle 2"/>
          <p:cNvSpPr/>
          <p:nvPr/>
        </p:nvSpPr>
        <p:spPr>
          <a:xfrm>
            <a:off x="2148120" y="2605320"/>
            <a:ext cx="247608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İŞLEMLER:</a:t>
            </a:r>
          </a:p>
        </p:txBody>
      </p:sp>
      <p:grpSp>
        <p:nvGrpSpPr>
          <p:cNvPr id="4" name="Grup 4"/>
          <p:cNvGrpSpPr/>
          <p:nvPr/>
        </p:nvGrpSpPr>
        <p:grpSpPr>
          <a:xfrm>
            <a:off x="2844000" y="232920"/>
            <a:ext cx="7745760" cy="906119"/>
            <a:chOff x="2844000" y="232920"/>
            <a:chExt cx="7745760" cy="906119"/>
          </a:xfrm>
        </p:grpSpPr>
        <p:sp>
          <p:nvSpPr>
            <p:cNvPr id="5" name="Yuvarlatılmış Dikdörtgen 5"/>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17">
    <p:spTree>
      <p:nvGrpSpPr>
        <p:cNvPr id="1" name=""/>
        <p:cNvGrpSpPr/>
        <p:nvPr/>
      </p:nvGrpSpPr>
      <p:grpSpPr>
        <a:xfrm>
          <a:off x="0" y="0"/>
          <a:ext cx="0" cy="0"/>
          <a:chOff x="0" y="0"/>
          <a:chExt cx="0" cy="0"/>
        </a:xfrm>
      </p:grpSpPr>
      <p:sp>
        <p:nvSpPr>
          <p:cNvPr id="2" name="Text Box 1"/>
          <p:cNvSpPr/>
          <p:nvPr/>
        </p:nvSpPr>
        <p:spPr>
          <a:xfrm>
            <a:off x="1730880" y="2349360"/>
            <a:ext cx="10145160" cy="3506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10) Aynı bina içerisinde anaokulu, ilkokul, ortaokul ve lisesi bulunan eğitim kurumları başvurularını bu bölümler için ayrı ayrı yapar.</a:t>
            </a: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11) Bunların değerlendirilmesi sonucu beyaz bayrak alması uygun görülürse;</a:t>
            </a: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Clr>
                <a:srgbClr val="000000"/>
              </a:buClr>
              <a:buSzPct val="45000"/>
              <a:buFont typeface="Arial" pitchFamily="32"/>
              <a:buChar char="•"/>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1" i="0" u="sng" strike="noStrike" kern="1200" spc="0">
                <a:ln>
                  <a:noFill/>
                </a:ln>
                <a:solidFill>
                  <a:srgbClr val="000000"/>
                </a:solidFill>
                <a:uFillTx/>
                <a:latin typeface="Arial" pitchFamily="34"/>
                <a:ea typeface="Microsoft YaHei" pitchFamily="2"/>
                <a:cs typeface="DejaVu Sans" pitchFamily="34"/>
              </a:rPr>
              <a:t>1 adet beyaz bayrak ve pirinç levha</a:t>
            </a: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1" i="0" u="sng" strike="noStrike" kern="1200" spc="0">
              <a:ln>
                <a:noFill/>
              </a:ln>
              <a:solidFill>
                <a:srgbClr val="000000"/>
              </a:solidFill>
              <a:uFillTx/>
              <a:latin typeface="Arial" pitchFamily="34"/>
              <a:ea typeface="Microsoft YaHei" pitchFamily="2"/>
              <a:cs typeface="DejaVu Sans" pitchFamily="34"/>
            </a:endParaRPr>
          </a:p>
          <a:p>
            <a:pPr marL="343080" marR="0" lvl="0" indent="-339480" algn="just" rtl="0" hangingPunct="1">
              <a:lnSpc>
                <a:spcPct val="100000"/>
              </a:lnSpc>
              <a:spcBef>
                <a:spcPts val="601"/>
              </a:spcBef>
              <a:spcAft>
                <a:spcPts val="0"/>
              </a:spcAft>
              <a:buClr>
                <a:srgbClr val="000000"/>
              </a:buClr>
              <a:buSzPct val="45000"/>
              <a:buFont typeface="Arial" pitchFamily="32"/>
              <a:buChar char="•"/>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1" i="0" u="sng" strike="noStrike" kern="1200" spc="0">
                <a:ln>
                  <a:noFill/>
                </a:ln>
                <a:solidFill>
                  <a:srgbClr val="000000"/>
                </a:solidFill>
                <a:uFillTx/>
                <a:latin typeface="Arial" pitchFamily="34"/>
                <a:ea typeface="Microsoft YaHei" pitchFamily="2"/>
                <a:cs typeface="DejaVu Sans" pitchFamily="34"/>
              </a:rPr>
              <a:t>Diğer bölümler için ise ayrı ayrı sertifika</a:t>
            </a:r>
          </a:p>
          <a:p>
            <a:pPr marL="343080" marR="0" lvl="0" indent="-339480" algn="just"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Düzenlenir.</a:t>
            </a:r>
          </a:p>
          <a:p>
            <a:pPr marL="343080" marR="0" lvl="0" indent="-339480" algn="l" rtl="0" hangingPunct="1">
              <a:lnSpc>
                <a:spcPct val="100000"/>
              </a:lnSpc>
              <a:spcBef>
                <a:spcPts val="799"/>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3200" b="1" i="0" u="sng" strike="noStrike" kern="1200" spc="0">
              <a:ln>
                <a:noFill/>
              </a:ln>
              <a:solidFill>
                <a:srgbClr val="000000"/>
              </a:solidFill>
              <a:uFillTx/>
              <a:latin typeface="Arial" pitchFamily="34"/>
              <a:ea typeface="Microsoft YaHei" pitchFamily="2"/>
              <a:cs typeface="DejaVu Sans" pitchFamily="34"/>
            </a:endParaRPr>
          </a:p>
          <a:p>
            <a:pPr marL="343080" marR="0" lvl="0" indent="-339480" algn="l" rtl="0" hangingPunct="1">
              <a:lnSpc>
                <a:spcPct val="100000"/>
              </a:lnSpc>
              <a:spcBef>
                <a:spcPts val="799"/>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3200" b="0" i="0" u="none" strike="noStrike" kern="1200" spc="0">
              <a:ln>
                <a:noFill/>
              </a:ln>
              <a:solidFill>
                <a:srgbClr val="000000"/>
              </a:solidFill>
              <a:latin typeface="Arial" pitchFamily="34"/>
              <a:ea typeface="Microsoft YaHei" pitchFamily="2"/>
              <a:cs typeface="DejaVu Sans" pitchFamily="34"/>
            </a:endParaRPr>
          </a:p>
          <a:p>
            <a:pPr marL="343080" marR="0" lvl="0" indent="-339480" algn="l" rtl="0" hangingPunct="1">
              <a:lnSpc>
                <a:spcPct val="100000"/>
              </a:lnSpc>
              <a:spcBef>
                <a:spcPts val="799"/>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3200" b="0" i="0" u="none" strike="noStrike" kern="1200" spc="0">
              <a:ln>
                <a:noFill/>
              </a:ln>
              <a:solidFill>
                <a:srgbClr val="000000"/>
              </a:solidFill>
              <a:latin typeface="Arial" pitchFamily="34"/>
              <a:ea typeface="Microsoft YaHei" pitchFamily="2"/>
              <a:cs typeface="DejaVu Sans" pitchFamily="34"/>
            </a:endParaRPr>
          </a:p>
        </p:txBody>
      </p:sp>
      <p:sp>
        <p:nvSpPr>
          <p:cNvPr id="3" name="Rectangle 2"/>
          <p:cNvSpPr/>
          <p:nvPr/>
        </p:nvSpPr>
        <p:spPr>
          <a:xfrm>
            <a:off x="2604240" y="2350800"/>
            <a:ext cx="1455480" cy="274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İŞLEMLER:</a:t>
            </a:r>
          </a:p>
        </p:txBody>
      </p:sp>
      <p:grpSp>
        <p:nvGrpSpPr>
          <p:cNvPr id="4" name="Grup 4"/>
          <p:cNvGrpSpPr/>
          <p:nvPr/>
        </p:nvGrpSpPr>
        <p:grpSpPr>
          <a:xfrm>
            <a:off x="2844000" y="232920"/>
            <a:ext cx="7745760" cy="906119"/>
            <a:chOff x="2844000" y="232920"/>
            <a:chExt cx="7745760" cy="906119"/>
          </a:xfrm>
        </p:grpSpPr>
        <p:sp>
          <p:nvSpPr>
            <p:cNvPr id="5" name="Yuvarlatılmış Dikdörtgen 5"/>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18">
    <p:spTree>
      <p:nvGrpSpPr>
        <p:cNvPr id="1" name=""/>
        <p:cNvGrpSpPr/>
        <p:nvPr/>
      </p:nvGrpSpPr>
      <p:grpSpPr>
        <a:xfrm>
          <a:off x="0" y="0"/>
          <a:ext cx="0" cy="0"/>
          <a:chOff x="0" y="0"/>
          <a:chExt cx="0" cy="0"/>
        </a:xfrm>
      </p:grpSpPr>
      <p:sp>
        <p:nvSpPr>
          <p:cNvPr id="2" name="Text Box 1"/>
          <p:cNvSpPr/>
          <p:nvPr/>
        </p:nvSpPr>
        <p:spPr>
          <a:xfrm>
            <a:off x="2567160" y="2073240"/>
            <a:ext cx="8100720" cy="478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ED7D31"/>
            </a:solidFill>
            <a:prstDash val="solid"/>
            <a:miter/>
          </a:ln>
        </p:spPr>
        <p:txBody>
          <a:bodyPr vert="horz" wrap="square" lIns="90000" tIns="45000" rIns="90000" bIns="45000" anchor="t" anchorCtr="0" compatLnSpc="0"/>
          <a:lstStyle/>
          <a:p>
            <a:pPr marL="343080" marR="0" lvl="0" indent="-339480" algn="l" rtl="0" hangingPunct="1">
              <a:lnSpc>
                <a:spcPct val="100000"/>
              </a:lnSpc>
              <a:spcBef>
                <a:spcPts val="451"/>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900" b="0" i="0" u="none" strike="noStrike" kern="1200" spc="0">
                <a:ln>
                  <a:noFill/>
                </a:ln>
                <a:solidFill>
                  <a:srgbClr val="000000"/>
                </a:solidFill>
                <a:latin typeface="Arial" pitchFamily="34"/>
                <a:ea typeface="Microsoft YaHei" pitchFamily="2"/>
                <a:cs typeface="DejaVu Sans" pitchFamily="34"/>
              </a:rPr>
              <a:t>							       </a:t>
            </a:r>
            <a:r>
              <a:rPr lang="tr-TR" sz="1800" b="1" i="0" u="sng" strike="noStrike" kern="1200" spc="0">
                <a:ln>
                  <a:noFill/>
                </a:ln>
                <a:solidFill>
                  <a:srgbClr val="000000"/>
                </a:solidFill>
                <a:uFillTx/>
                <a:latin typeface="Arial" pitchFamily="34"/>
                <a:ea typeface="Microsoft YaHei" pitchFamily="2"/>
                <a:cs typeface="DejaVu Sans" pitchFamily="34"/>
              </a:rPr>
              <a:t>AĞIRLIKLI </a:t>
            </a:r>
            <a:r>
              <a:rPr lang="tr-TR" sz="1600" b="1" i="0" u="sng" strike="noStrike" kern="1200" spc="0">
                <a:ln>
                  <a:noFill/>
                </a:ln>
                <a:solidFill>
                  <a:srgbClr val="000000"/>
                </a:solidFill>
                <a:uFillTx/>
                <a:latin typeface="Arial" pitchFamily="34"/>
                <a:ea typeface="Microsoft YaHei" pitchFamily="2"/>
                <a:cs typeface="DejaVu Sans" pitchFamily="34"/>
              </a:rPr>
              <a:t>PUAN</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A-</a:t>
            </a:r>
            <a:r>
              <a:rPr lang="tr-TR" sz="1600" b="0" i="0" u="none" strike="noStrike" kern="1200" spc="0">
                <a:ln>
                  <a:noFill/>
                </a:ln>
                <a:solidFill>
                  <a:srgbClr val="000000"/>
                </a:solidFill>
                <a:latin typeface="Arial" pitchFamily="34"/>
                <a:ea typeface="Microsoft YaHei" pitchFamily="2"/>
                <a:cs typeface="DejaVu Sans" pitchFamily="34"/>
              </a:rPr>
              <a:t> OKUL ÇEVRESİ					                             7</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B- </a:t>
            </a:r>
            <a:r>
              <a:rPr lang="tr-TR" sz="1600" b="0" i="0" u="none" strike="noStrike" kern="1200" spc="0">
                <a:ln>
                  <a:noFill/>
                </a:ln>
                <a:solidFill>
                  <a:srgbClr val="000000"/>
                </a:solidFill>
                <a:latin typeface="Arial" pitchFamily="34"/>
                <a:ea typeface="Microsoft YaHei" pitchFamily="2"/>
                <a:cs typeface="DejaVu Sans" pitchFamily="34"/>
              </a:rPr>
              <a:t>BİNA İÇİ				                                             3</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C-</a:t>
            </a:r>
            <a:r>
              <a:rPr lang="tr-TR" sz="1600" b="0" i="0" u="none" strike="noStrike" kern="1200" spc="0">
                <a:ln>
                  <a:noFill/>
                </a:ln>
                <a:solidFill>
                  <a:srgbClr val="000000"/>
                </a:solidFill>
                <a:latin typeface="Arial" pitchFamily="34"/>
                <a:ea typeface="Microsoft YaHei" pitchFamily="2"/>
                <a:cs typeface="DejaVu Sans" pitchFamily="34"/>
              </a:rPr>
              <a:t> KORİDORLAR					                             4</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D-</a:t>
            </a:r>
            <a:r>
              <a:rPr lang="tr-TR" sz="1600" b="0" i="0" u="none" strike="noStrike" kern="1200" spc="0">
                <a:ln>
                  <a:noFill/>
                </a:ln>
                <a:solidFill>
                  <a:srgbClr val="000000"/>
                </a:solidFill>
                <a:latin typeface="Arial" pitchFamily="34"/>
                <a:ea typeface="Microsoft YaHei" pitchFamily="2"/>
                <a:cs typeface="DejaVu Sans" pitchFamily="34"/>
              </a:rPr>
              <a:t> SINIFLAR						           10</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E-</a:t>
            </a:r>
            <a:r>
              <a:rPr lang="tr-TR" sz="1600" b="0" i="0" u="none" strike="noStrike" kern="1200" spc="0">
                <a:ln>
                  <a:noFill/>
                </a:ln>
                <a:solidFill>
                  <a:srgbClr val="000000"/>
                </a:solidFill>
                <a:latin typeface="Arial" pitchFamily="34"/>
                <a:ea typeface="Microsoft YaHei" pitchFamily="2"/>
                <a:cs typeface="DejaVu Sans" pitchFamily="34"/>
              </a:rPr>
              <a:t> İDARİ BİRİM-ÖĞRETMEN ODASI-KÜTÜPHANE	                             3</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a:t>
            </a:r>
            <a:r>
              <a:rPr lang="tr-TR" sz="1600" b="0" i="0" u="none" strike="noStrike" kern="1200" spc="0">
                <a:ln>
                  <a:noFill/>
                </a:ln>
                <a:solidFill>
                  <a:srgbClr val="000000"/>
                </a:solidFill>
                <a:latin typeface="Arial" pitchFamily="34"/>
                <a:ea typeface="Microsoft YaHei" pitchFamily="2"/>
                <a:cs typeface="DejaVu Sans" pitchFamily="34"/>
              </a:rPr>
              <a:t> SPOR SALONU,TİYATRO SALONU,ATÖLYELER,LABORATUVARLAR        3</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G-</a:t>
            </a:r>
            <a:r>
              <a:rPr lang="tr-TR" sz="1600" b="0" i="0" u="none" strike="noStrike" kern="1200" spc="0">
                <a:ln>
                  <a:noFill/>
                </a:ln>
                <a:solidFill>
                  <a:srgbClr val="000000"/>
                </a:solidFill>
                <a:latin typeface="Arial" pitchFamily="34"/>
                <a:ea typeface="Microsoft YaHei" pitchFamily="2"/>
                <a:cs typeface="DejaVu Sans" pitchFamily="34"/>
              </a:rPr>
              <a:t> TUVALET VE LAVABOLAR				                           21</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H-</a:t>
            </a:r>
            <a:r>
              <a:rPr lang="tr-TR" sz="1600" b="0" i="0" u="none" strike="noStrike" kern="1200" spc="0">
                <a:ln>
                  <a:noFill/>
                </a:ln>
                <a:solidFill>
                  <a:srgbClr val="000000"/>
                </a:solidFill>
                <a:latin typeface="Arial" pitchFamily="34"/>
                <a:ea typeface="Microsoft YaHei" pitchFamily="2"/>
                <a:cs typeface="DejaVu Sans" pitchFamily="34"/>
              </a:rPr>
              <a:t> İÇME SUYU				                  	           12</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I-</a:t>
            </a:r>
            <a:r>
              <a:rPr lang="tr-TR" sz="1600" b="0" i="0" u="none" strike="noStrike" kern="1200" spc="0">
                <a:ln>
                  <a:noFill/>
                </a:ln>
                <a:solidFill>
                  <a:srgbClr val="000000"/>
                </a:solidFill>
                <a:latin typeface="Arial" pitchFamily="34"/>
                <a:ea typeface="Microsoft YaHei" pitchFamily="2"/>
                <a:cs typeface="DejaVu Sans" pitchFamily="34"/>
              </a:rPr>
              <a:t> KANTİN/KOOPERATİF/YEMEKHANE	   		                           26</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J-</a:t>
            </a:r>
            <a:r>
              <a:rPr lang="tr-TR" sz="1600" b="0" i="0" u="none" strike="noStrike" kern="1200" spc="0">
                <a:ln>
                  <a:noFill/>
                </a:ln>
                <a:solidFill>
                  <a:srgbClr val="000000"/>
                </a:solidFill>
                <a:latin typeface="Arial" pitchFamily="34"/>
                <a:ea typeface="Microsoft YaHei" pitchFamily="2"/>
                <a:cs typeface="DejaVu Sans" pitchFamily="34"/>
              </a:rPr>
              <a:t> İLK YARDIM						            4</a:t>
            </a:r>
          </a:p>
          <a:p>
            <a:pPr marL="343080" marR="0" lvl="0" indent="-339480" algn="l" rtl="0" hangingPunct="1">
              <a:lnSpc>
                <a:spcPct val="100000"/>
              </a:lnSpc>
              <a:spcBef>
                <a:spcPts val="476"/>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K-</a:t>
            </a:r>
            <a:r>
              <a:rPr lang="tr-TR" sz="1600" b="0" i="0" u="none" strike="noStrike" kern="1200" spc="0">
                <a:ln>
                  <a:noFill/>
                </a:ln>
                <a:solidFill>
                  <a:srgbClr val="000000"/>
                </a:solidFill>
                <a:latin typeface="Arial" pitchFamily="34"/>
                <a:ea typeface="Microsoft YaHei" pitchFamily="2"/>
                <a:cs typeface="DejaVu Sans" pitchFamily="34"/>
              </a:rPr>
              <a:t> DİĞER			       			            7</a:t>
            </a:r>
          </a:p>
          <a:p>
            <a:pPr marL="343080" marR="0" lvl="0" indent="-339480" algn="l" rtl="0" hangingPunct="1">
              <a:lnSpc>
                <a:spcPct val="100000"/>
              </a:lnSpc>
              <a:spcBef>
                <a:spcPts val="700"/>
              </a:spcBef>
              <a:spcAft>
                <a:spcPts val="0"/>
              </a:spcAft>
              <a:buNone/>
              <a:tabLst>
                <a:tab pos="686160" algn="l"/>
                <a:tab pos="1254239" algn="l"/>
                <a:tab pos="2168640" algn="l"/>
                <a:tab pos="3083040" algn="l"/>
                <a:tab pos="3997440" algn="l"/>
                <a:tab pos="4911840" algn="l"/>
                <a:tab pos="5826239" algn="l"/>
                <a:tab pos="6740640" algn="l"/>
                <a:tab pos="7655040" algn="l"/>
                <a:tab pos="8569440" algn="l"/>
                <a:tab pos="9483840" algn="l"/>
                <a:tab pos="10398240" algn="l"/>
                <a:tab pos="10674360" algn="l"/>
                <a:tab pos="11123640" algn="l"/>
              </a:tabLst>
              <a:defRPr sz="1800"/>
            </a:pPr>
            <a:r>
              <a:rPr lang="tr-TR" sz="1600" b="1" i="0" u="none" strike="noStrike" kern="1200" spc="0">
                <a:ln>
                  <a:noFill/>
                </a:ln>
                <a:solidFill>
                  <a:srgbClr val="000000"/>
                </a:solidFill>
                <a:latin typeface="Arial" pitchFamily="34"/>
                <a:ea typeface="Microsoft YaHei" pitchFamily="2"/>
                <a:cs typeface="DejaVu Sans" pitchFamily="34"/>
              </a:rPr>
              <a:t>					                          TOPLAM PUAN :  100</a:t>
            </a:r>
          </a:p>
        </p:txBody>
      </p:sp>
      <p:sp>
        <p:nvSpPr>
          <p:cNvPr id="3" name="Rectangle 6"/>
          <p:cNvSpPr/>
          <p:nvPr/>
        </p:nvSpPr>
        <p:spPr>
          <a:xfrm>
            <a:off x="2521440" y="1424159"/>
            <a:ext cx="6111360" cy="64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Değerlendirme Puan Tablosu:</a:t>
            </a:r>
          </a:p>
        </p:txBody>
      </p:sp>
      <p:grpSp>
        <p:nvGrpSpPr>
          <p:cNvPr id="4" name="Grup 5"/>
          <p:cNvGrpSpPr/>
          <p:nvPr/>
        </p:nvGrpSpPr>
        <p:grpSpPr>
          <a:xfrm>
            <a:off x="2844000" y="232920"/>
            <a:ext cx="7745760" cy="906119"/>
            <a:chOff x="2844000" y="232920"/>
            <a:chExt cx="7745760" cy="906119"/>
          </a:xfrm>
        </p:grpSpPr>
        <p:sp>
          <p:nvSpPr>
            <p:cNvPr id="5" name="Yuvarlatılmış Dikdörtgen 6"/>
            <p:cNvSpPr/>
            <p:nvPr/>
          </p:nvSpPr>
          <p:spPr>
            <a:xfrm>
              <a:off x="2844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Beyaz bayrak denetim formu">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253240" y="1094760"/>
            <a:ext cx="5374800" cy="2775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pPr>
            <a:r>
              <a:rPr lang="tr-TR" sz="1800" b="1"/>
              <a:t>Beyaz bayrak denetim formu</a:t>
            </a:r>
          </a:p>
        </p:txBody>
      </p:sp>
      <p:pic>
        <p:nvPicPr>
          <p:cNvPr id="3" name="Tablo 1"/>
          <p:cNvPicPr>
            <a:picLocks noChangeAspect="1"/>
          </p:cNvPicPr>
          <p:nvPr/>
        </p:nvPicPr>
        <p:blipFill>
          <a:blip r:embed="rId3"/>
          <a:stretch>
            <a:fillRect/>
          </a:stretch>
        </p:blipFill>
        <p:spPr>
          <a:xfrm>
            <a:off x="2351160" y="1413000"/>
            <a:ext cx="8228880" cy="735840"/>
          </a:xfrm>
          <a:prstGeom prst="rect">
            <a:avLst/>
          </a:prstGeom>
          <a:solidFill>
            <a:srgbClr val="CFE7F5"/>
          </a:solidFill>
          <a:ln w="0">
            <a:solidFill>
              <a:srgbClr val="808080"/>
            </a:solidFill>
            <a:prstDash val="solid"/>
          </a:ln>
        </p:spPr>
      </p:pic>
      <p:pic>
        <p:nvPicPr>
          <p:cNvPr id="4" name="Tablo 2"/>
          <p:cNvPicPr>
            <a:picLocks noChangeAspect="1"/>
          </p:cNvPicPr>
          <p:nvPr/>
        </p:nvPicPr>
        <p:blipFill>
          <a:blip r:embed="rId4"/>
          <a:stretch>
            <a:fillRect/>
          </a:stretch>
        </p:blipFill>
        <p:spPr>
          <a:xfrm>
            <a:off x="2351160" y="2204999"/>
            <a:ext cx="8208360" cy="4213080"/>
          </a:xfrm>
          <a:prstGeom prst="rect">
            <a:avLst/>
          </a:prstGeom>
          <a:solidFill>
            <a:srgbClr val="CFE7F5"/>
          </a:solidFill>
          <a:ln w="0">
            <a:solidFill>
              <a:srgbClr val="808080"/>
            </a:solidFill>
            <a:prstDash val="solid"/>
          </a:ln>
        </p:spPr>
      </p:pic>
      <p:grpSp>
        <p:nvGrpSpPr>
          <p:cNvPr id="5" name="Grup 9"/>
          <p:cNvGrpSpPr/>
          <p:nvPr/>
        </p:nvGrpSpPr>
        <p:grpSpPr>
          <a:xfrm>
            <a:off x="2844000" y="156960"/>
            <a:ext cx="7745760" cy="906119"/>
            <a:chOff x="2844000" y="156960"/>
            <a:chExt cx="7745760" cy="906119"/>
          </a:xfrm>
        </p:grpSpPr>
        <p:sp>
          <p:nvSpPr>
            <p:cNvPr id="6" name="Yuvarlatılmış Dikdörtgen 10"/>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02">
    <p:spTree>
      <p:nvGrpSpPr>
        <p:cNvPr id="1" name=""/>
        <p:cNvGrpSpPr/>
        <p:nvPr/>
      </p:nvGrpSpPr>
      <p:grpSpPr>
        <a:xfrm>
          <a:off x="0" y="0"/>
          <a:ext cx="0" cy="0"/>
          <a:chOff x="0" y="0"/>
          <a:chExt cx="0" cy="0"/>
        </a:xfrm>
      </p:grpSpPr>
      <p:sp>
        <p:nvSpPr>
          <p:cNvPr id="2" name="Rectangle 3"/>
          <p:cNvSpPr/>
          <p:nvPr/>
        </p:nvSpPr>
        <p:spPr>
          <a:xfrm>
            <a:off x="1730880" y="2231280"/>
            <a:ext cx="9807840" cy="3195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6800" rIns="90000" bIns="46800" anchor="t" anchorCtr="0" compatLnSpc="0"/>
          <a:lstStyle/>
          <a:p>
            <a:pPr marL="0" marR="0" lvl="0" indent="0" algn="just" rtl="0" hangingPunct="1">
              <a:lnSpc>
                <a:spcPct val="100000"/>
              </a:lnSpc>
              <a:spcBef>
                <a:spcPts val="799"/>
              </a:spcBef>
              <a:spcAft>
                <a:spcPts val="0"/>
              </a:spcAft>
              <a:buNone/>
              <a:tabLst>
                <a:tab pos="339840" algn="l"/>
                <a:tab pos="787320" algn="l"/>
                <a:tab pos="1236599"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sz="1800"/>
            </a:pPr>
            <a:endParaRPr lang="tr-TR" sz="2400" b="0" i="0" u="none" strike="noStrike" kern="1200" spc="0">
              <a:ln>
                <a:noFill/>
              </a:ln>
              <a:solidFill>
                <a:srgbClr val="000000"/>
              </a:solidFill>
              <a:latin typeface="Arial" pitchFamily="34"/>
              <a:ea typeface="Microsoft YaHei" pitchFamily="2"/>
              <a:cs typeface="DejaVu Sans" pitchFamily="34"/>
            </a:endParaRPr>
          </a:p>
          <a:p>
            <a:pPr marL="0" marR="0" lvl="0" indent="0" algn="just" rtl="0" hangingPunct="1">
              <a:lnSpc>
                <a:spcPct val="100000"/>
              </a:lnSpc>
              <a:spcBef>
                <a:spcPts val="799"/>
              </a:spcBef>
              <a:spcAft>
                <a:spcPts val="0"/>
              </a:spcAft>
              <a:buNone/>
              <a:tabLst>
                <a:tab pos="339840" algn="l"/>
                <a:tab pos="787320" algn="l"/>
                <a:tab pos="1236599"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sz="1800"/>
            </a:pPr>
            <a:r>
              <a:rPr lang="tr-TR" sz="2400" b="0" i="0" u="none" strike="noStrike" kern="1200" spc="0">
                <a:ln>
                  <a:noFill/>
                </a:ln>
                <a:solidFill>
                  <a:srgbClr val="000000"/>
                </a:solidFill>
                <a:latin typeface="Arial" pitchFamily="34"/>
                <a:ea typeface="Microsoft YaHei" pitchFamily="2"/>
                <a:cs typeface="DejaVu Sans" pitchFamily="34"/>
              </a:rPr>
              <a:t>Millî Eğitim Bakanlığı ile Sağlık Bakanlığı arasında 2006 yılından itibaren uygulanmakta olan  “</a:t>
            </a:r>
            <a:r>
              <a:rPr lang="tr-TR" sz="2400" b="1" i="0" u="none" strike="noStrike" kern="1200" spc="0">
                <a:ln>
                  <a:noFill/>
                </a:ln>
                <a:solidFill>
                  <a:srgbClr val="000000"/>
                </a:solidFill>
                <a:latin typeface="Arial" pitchFamily="34"/>
                <a:ea typeface="Microsoft YaHei" pitchFamily="2"/>
                <a:cs typeface="DejaVu Sans" pitchFamily="34"/>
              </a:rPr>
              <a:t>Beyaz Bayrak İşbirliği protokolü</a:t>
            </a:r>
            <a:r>
              <a:rPr lang="tr-TR" sz="2400" b="0" i="0" u="none" strike="noStrike" kern="1200" spc="0">
                <a:ln>
                  <a:noFill/>
                </a:ln>
                <a:solidFill>
                  <a:srgbClr val="000000"/>
                </a:solidFill>
                <a:latin typeface="Arial" pitchFamily="34"/>
                <a:ea typeface="Microsoft YaHei" pitchFamily="2"/>
                <a:cs typeface="DejaVu Sans" pitchFamily="34"/>
              </a:rPr>
              <a:t>” </a:t>
            </a:r>
            <a:r>
              <a:rPr lang="tr-TR" sz="2400" b="1" i="0" u="sng" strike="noStrike" kern="1200" spc="0">
                <a:ln>
                  <a:noFill/>
                </a:ln>
                <a:solidFill>
                  <a:srgbClr val="000000"/>
                </a:solidFill>
                <a:uFillTx/>
                <a:latin typeface="Arial" pitchFamily="34"/>
                <a:ea typeface="Microsoft YaHei" pitchFamily="2"/>
                <a:cs typeface="DejaVu Sans" pitchFamily="34"/>
              </a:rPr>
              <a:t>08.06.2015 tarihinden itibaren 4 yıl </a:t>
            </a:r>
            <a:r>
              <a:rPr lang="tr-TR" sz="2400" b="0" i="0" u="none" strike="noStrike" kern="1200" spc="0">
                <a:ln>
                  <a:noFill/>
                </a:ln>
                <a:solidFill>
                  <a:srgbClr val="000000"/>
                </a:solidFill>
                <a:latin typeface="Arial" pitchFamily="34"/>
                <a:ea typeface="Microsoft YaHei" pitchFamily="2"/>
                <a:cs typeface="DejaVu Sans" pitchFamily="34"/>
              </a:rPr>
              <a:t>süreyle geçerli olmak üzere yeniden imzalanarak yürürlüğe konulmuştur.        </a:t>
            </a:r>
          </a:p>
        </p:txBody>
      </p:sp>
      <p:sp>
        <p:nvSpPr>
          <p:cNvPr id="3" name="Rectangle 4"/>
          <p:cNvSpPr/>
          <p:nvPr/>
        </p:nvSpPr>
        <p:spPr>
          <a:xfrm>
            <a:off x="1487160" y="2231280"/>
            <a:ext cx="3268440" cy="420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Beyaz Bayrak Protokolü</a:t>
            </a:r>
          </a:p>
        </p:txBody>
      </p:sp>
      <p:grpSp>
        <p:nvGrpSpPr>
          <p:cNvPr id="4" name="Grup 4"/>
          <p:cNvGrpSpPr/>
          <p:nvPr/>
        </p:nvGrpSpPr>
        <p:grpSpPr>
          <a:xfrm>
            <a:off x="2475720" y="115920"/>
            <a:ext cx="7745760" cy="905759"/>
            <a:chOff x="2475720" y="115920"/>
            <a:chExt cx="7745760" cy="905759"/>
          </a:xfrm>
        </p:grpSpPr>
        <p:sp>
          <p:nvSpPr>
            <p:cNvPr id="5" name="Yuvarlatılmış Dikdörtgen 5"/>
            <p:cNvSpPr/>
            <p:nvPr/>
          </p:nvSpPr>
          <p:spPr>
            <a:xfrm>
              <a:off x="2475720" y="115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12440" y="146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20">
    <p:spTree>
      <p:nvGrpSpPr>
        <p:cNvPr id="1" name=""/>
        <p:cNvGrpSpPr/>
        <p:nvPr/>
      </p:nvGrpSpPr>
      <p:grpSpPr>
        <a:xfrm>
          <a:off x="0" y="0"/>
          <a:ext cx="0" cy="0"/>
          <a:chOff x="0" y="0"/>
          <a:chExt cx="0" cy="0"/>
        </a:xfrm>
      </p:grpSpPr>
      <p:sp>
        <p:nvSpPr>
          <p:cNvPr id="2" name="Rectangle 2"/>
          <p:cNvSpPr/>
          <p:nvPr/>
        </p:nvSpPr>
        <p:spPr>
          <a:xfrm>
            <a:off x="2424240" y="1063799"/>
            <a:ext cx="5374800" cy="277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18"/>
                <a:ea typeface="Microsoft YaHei" pitchFamily="2"/>
                <a:cs typeface="Arial" pitchFamily="2"/>
              </a:rPr>
              <a:t>Beyaz bayrak denetim formu</a:t>
            </a:r>
          </a:p>
        </p:txBody>
      </p:sp>
      <p:pic>
        <p:nvPicPr>
          <p:cNvPr id="3" name="Tablo 1"/>
          <p:cNvPicPr>
            <a:picLocks noChangeAspect="1"/>
          </p:cNvPicPr>
          <p:nvPr/>
        </p:nvPicPr>
        <p:blipFill>
          <a:blip r:embed="rId3"/>
          <a:stretch>
            <a:fillRect/>
          </a:stretch>
        </p:blipFill>
        <p:spPr>
          <a:xfrm>
            <a:off x="2495520" y="1413000"/>
            <a:ext cx="7992360" cy="4583880"/>
          </a:xfrm>
          <a:prstGeom prst="rect">
            <a:avLst/>
          </a:prstGeom>
          <a:solidFill>
            <a:srgbClr val="CFE7F5"/>
          </a:solidFill>
          <a:ln w="0">
            <a:solidFill>
              <a:srgbClr val="808080"/>
            </a:solidFill>
            <a:prstDash val="solid"/>
          </a:ln>
        </p:spPr>
      </p:pic>
      <p:grpSp>
        <p:nvGrpSpPr>
          <p:cNvPr id="4" name="Grup 6"/>
          <p:cNvGrpSpPr/>
          <p:nvPr/>
        </p:nvGrpSpPr>
        <p:grpSpPr>
          <a:xfrm>
            <a:off x="2844000" y="156960"/>
            <a:ext cx="7745760" cy="906119"/>
            <a:chOff x="2844000" y="156960"/>
            <a:chExt cx="7745760" cy="906119"/>
          </a:xfrm>
        </p:grpSpPr>
        <p:sp>
          <p:nvSpPr>
            <p:cNvPr id="5"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21">
    <p:spTree>
      <p:nvGrpSpPr>
        <p:cNvPr id="1" name=""/>
        <p:cNvGrpSpPr/>
        <p:nvPr/>
      </p:nvGrpSpPr>
      <p:grpSpPr>
        <a:xfrm>
          <a:off x="0" y="0"/>
          <a:ext cx="0" cy="0"/>
          <a:chOff x="0" y="0"/>
          <a:chExt cx="0" cy="0"/>
        </a:xfrm>
      </p:grpSpPr>
      <p:sp>
        <p:nvSpPr>
          <p:cNvPr id="2" name="Rectangle 2"/>
          <p:cNvSpPr/>
          <p:nvPr/>
        </p:nvSpPr>
        <p:spPr>
          <a:xfrm>
            <a:off x="2449440" y="1268280"/>
            <a:ext cx="5374800" cy="277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18"/>
                <a:ea typeface="Microsoft YaHei" pitchFamily="2"/>
                <a:cs typeface="Arial" pitchFamily="2"/>
              </a:rPr>
              <a:t>Beyaz bayrak denetim formu</a:t>
            </a:r>
          </a:p>
        </p:txBody>
      </p:sp>
      <p:pic>
        <p:nvPicPr>
          <p:cNvPr id="3" name="Tablo 1"/>
          <p:cNvPicPr>
            <a:picLocks noChangeAspect="1"/>
          </p:cNvPicPr>
          <p:nvPr/>
        </p:nvPicPr>
        <p:blipFill>
          <a:blip r:embed="rId3"/>
          <a:stretch>
            <a:fillRect/>
          </a:stretch>
        </p:blipFill>
        <p:spPr>
          <a:xfrm>
            <a:off x="2495520" y="1628639"/>
            <a:ext cx="7992360" cy="4839480"/>
          </a:xfrm>
          <a:prstGeom prst="rect">
            <a:avLst/>
          </a:prstGeom>
          <a:solidFill>
            <a:srgbClr val="CFE7F5"/>
          </a:solidFill>
          <a:ln w="0">
            <a:solidFill>
              <a:srgbClr val="808080"/>
            </a:solidFill>
            <a:prstDash val="solid"/>
          </a:ln>
        </p:spPr>
      </p:pic>
      <p:grpSp>
        <p:nvGrpSpPr>
          <p:cNvPr id="4" name="Grup 6"/>
          <p:cNvGrpSpPr/>
          <p:nvPr/>
        </p:nvGrpSpPr>
        <p:grpSpPr>
          <a:xfrm>
            <a:off x="2844000" y="156960"/>
            <a:ext cx="7745760" cy="906119"/>
            <a:chOff x="2844000" y="156960"/>
            <a:chExt cx="7745760" cy="906119"/>
          </a:xfrm>
        </p:grpSpPr>
        <p:sp>
          <p:nvSpPr>
            <p:cNvPr id="5"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22">
    <p:spTree>
      <p:nvGrpSpPr>
        <p:cNvPr id="1" name=""/>
        <p:cNvGrpSpPr/>
        <p:nvPr/>
      </p:nvGrpSpPr>
      <p:grpSpPr>
        <a:xfrm>
          <a:off x="0" y="0"/>
          <a:ext cx="0" cy="0"/>
          <a:chOff x="0" y="0"/>
          <a:chExt cx="0" cy="0"/>
        </a:xfrm>
      </p:grpSpPr>
      <p:sp>
        <p:nvSpPr>
          <p:cNvPr id="2" name="Rectangle 2"/>
          <p:cNvSpPr/>
          <p:nvPr/>
        </p:nvSpPr>
        <p:spPr>
          <a:xfrm>
            <a:off x="2521080" y="1208159"/>
            <a:ext cx="5374800" cy="27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18"/>
                <a:ea typeface="Microsoft YaHei" pitchFamily="2"/>
                <a:cs typeface="Arial" pitchFamily="2"/>
              </a:rPr>
              <a:t>Beyaz bayrak denetim formu</a:t>
            </a:r>
          </a:p>
        </p:txBody>
      </p:sp>
      <p:pic>
        <p:nvPicPr>
          <p:cNvPr id="3" name="Tablo 2"/>
          <p:cNvPicPr>
            <a:picLocks noChangeAspect="1"/>
          </p:cNvPicPr>
          <p:nvPr/>
        </p:nvPicPr>
        <p:blipFill>
          <a:blip r:embed="rId3"/>
          <a:stretch>
            <a:fillRect/>
          </a:stretch>
        </p:blipFill>
        <p:spPr>
          <a:xfrm>
            <a:off x="2567160" y="1517760"/>
            <a:ext cx="7849440" cy="5150880"/>
          </a:xfrm>
          <a:prstGeom prst="rect">
            <a:avLst/>
          </a:prstGeom>
          <a:solidFill>
            <a:srgbClr val="CFE7F5"/>
          </a:solidFill>
          <a:ln w="0">
            <a:solidFill>
              <a:srgbClr val="808080"/>
            </a:solidFill>
            <a:prstDash val="solid"/>
          </a:ln>
        </p:spPr>
      </p:pic>
      <p:grpSp>
        <p:nvGrpSpPr>
          <p:cNvPr id="4" name="Grup 6"/>
          <p:cNvGrpSpPr/>
          <p:nvPr/>
        </p:nvGrpSpPr>
        <p:grpSpPr>
          <a:xfrm>
            <a:off x="2844000" y="156960"/>
            <a:ext cx="7745760" cy="906119"/>
            <a:chOff x="2844000" y="156960"/>
            <a:chExt cx="7745760" cy="906119"/>
          </a:xfrm>
        </p:grpSpPr>
        <p:sp>
          <p:nvSpPr>
            <p:cNvPr id="5"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
        <p:nvSpPr>
          <p:cNvPr id="7" name="Başlık 1"/>
          <p:cNvSpPr/>
          <p:nvPr/>
        </p:nvSpPr>
        <p:spPr>
          <a:xfrm>
            <a:off x="1523880" y="628560"/>
            <a:ext cx="9143640" cy="42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l" rtl="0" hangingPunct="1">
              <a:lnSpc>
                <a:spcPct val="90000"/>
              </a:lnSpc>
              <a:spcBef>
                <a:spcPts val="0"/>
              </a:spcBef>
              <a:spcAft>
                <a:spcPts val="0"/>
              </a:spcAft>
              <a:buNone/>
              <a:tabLst/>
              <a:defRPr sz="1800"/>
            </a:pPr>
            <a:r>
              <a:rPr lang="tr-TR" sz="2800" b="1" i="0" u="none" strike="noStrike" kern="1200" spc="0">
                <a:ln>
                  <a:noFill/>
                </a:ln>
                <a:solidFill>
                  <a:srgbClr val="000000"/>
                </a:solidFill>
                <a:latin typeface="Calibri Light" pitchFamily="18"/>
                <a:ea typeface="Microsoft YaHei" pitchFamily="2"/>
                <a:cs typeface="Mangal" pitchFamily="2"/>
              </a:rPr>
              <a:t>BEYAZ BAYRAK ÇALIŞMALARI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23">
    <p:spTree>
      <p:nvGrpSpPr>
        <p:cNvPr id="1" name=""/>
        <p:cNvGrpSpPr/>
        <p:nvPr/>
      </p:nvGrpSpPr>
      <p:grpSpPr>
        <a:xfrm>
          <a:off x="0" y="0"/>
          <a:ext cx="0" cy="0"/>
          <a:chOff x="0" y="0"/>
          <a:chExt cx="0" cy="0"/>
        </a:xfrm>
      </p:grpSpPr>
      <p:sp>
        <p:nvSpPr>
          <p:cNvPr id="2" name="Alt Başlık 2"/>
          <p:cNvSpPr txBox="1">
            <a:spLocks noGrp="1"/>
          </p:cNvSpPr>
          <p:nvPr>
            <p:ph type="subTitle" idx="4294967295"/>
          </p:nvPr>
        </p:nvSpPr>
        <p:spPr>
          <a:xfrm>
            <a:off x="2035799" y="1795320"/>
            <a:ext cx="8806319" cy="4370040"/>
          </a:xfrm>
          <a:ln w="0">
            <a:solidFill>
              <a:srgbClr val="C60000"/>
            </a:solidFill>
            <a:prstDash val="solid"/>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endParaRPr lang="tr-TR" sz="1400">
              <a:latin typeface="Calibri Light" pitchFamily="18"/>
            </a:endParaRPr>
          </a:p>
          <a:p>
            <a:pPr marL="0" lvl="0" indent="0">
              <a:spcAft>
                <a:spcPts val="0"/>
              </a:spcAft>
              <a:buNone/>
            </a:pPr>
            <a:r>
              <a:rPr lang="tr-TR" sz="1800" b="1">
                <a:latin typeface="Calibri Light" pitchFamily="18"/>
              </a:rPr>
              <a:t>AP: ağırlıklı puan,</a:t>
            </a:r>
          </a:p>
          <a:p>
            <a:pPr marL="0" lvl="0" indent="0">
              <a:spcAft>
                <a:spcPts val="0"/>
              </a:spcAft>
              <a:buNone/>
            </a:pPr>
            <a:r>
              <a:rPr lang="tr-TR" sz="1800" b="1">
                <a:latin typeface="Calibri Light" pitchFamily="18"/>
              </a:rPr>
              <a:t>VP: verilen puan anlamına gelmektedir.</a:t>
            </a:r>
          </a:p>
          <a:p>
            <a:pPr marL="0" lvl="0" indent="0">
              <a:spcAft>
                <a:spcPts val="0"/>
              </a:spcAft>
              <a:buNone/>
            </a:pPr>
            <a:endParaRPr lang="tr-TR" sz="1800">
              <a:latin typeface="Calibri Light" pitchFamily="18"/>
            </a:endParaRPr>
          </a:p>
          <a:p>
            <a:pPr marL="0" lvl="0" indent="0">
              <a:spcAft>
                <a:spcPts val="0"/>
              </a:spcAft>
              <a:buNone/>
            </a:pPr>
            <a:r>
              <a:rPr lang="tr-TR" sz="1800" b="1" u="sng">
                <a:latin typeface="Calibri Light" pitchFamily="18"/>
              </a:rPr>
              <a:t>Puanlamada                                               ;</a:t>
            </a:r>
          </a:p>
          <a:p>
            <a:pPr marL="0" lvl="0" indent="0">
              <a:spcAft>
                <a:spcPts val="0"/>
              </a:spcAft>
              <a:buNone/>
            </a:pPr>
            <a:r>
              <a:rPr lang="tr-TR" sz="1800">
                <a:solidFill>
                  <a:srgbClr val="FF0000"/>
                </a:solidFill>
                <a:latin typeface="Calibri Light" pitchFamily="18"/>
              </a:rPr>
              <a:t>	Toplamda 100 üzerinden 90 puan alan okul,</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	Spor salonu, tiyatro salonu, atölye ve laboratuvardan (F Bölümü) hiçbirisi bulunmayan okullarda 97 üzerinden 87 puan alan okul,</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	Kantini (I Bölümü) bulunmayan okullarda 73 üzerinden  66 puan  alan  okul,</a:t>
            </a:r>
          </a:p>
          <a:p>
            <a:pPr marL="0" lvl="0" indent="0">
              <a:spcAft>
                <a:spcPts val="0"/>
              </a:spcAft>
              <a:buNone/>
            </a:pPr>
            <a:r>
              <a:rPr lang="tr-TR" sz="1800">
                <a:latin typeface="Calibri Light" pitchFamily="18"/>
              </a:rPr>
              <a:t>	Spor salonu, tiyatro salonu, atölye, laboratuvar (F Bölümü) ve kantin (I Bölümü) bölümlerinden hiçbirisi bulunmayan okullarda 70 üzerinden  63 puan alan okul ,</a:t>
            </a:r>
          </a:p>
          <a:p>
            <a:pPr marL="0" lvl="0" indent="0">
              <a:spcAft>
                <a:spcPts val="0"/>
              </a:spcAft>
              <a:buNone/>
            </a:pPr>
            <a:r>
              <a:rPr lang="tr-TR" sz="1800">
                <a:latin typeface="Calibri Light" pitchFamily="18"/>
              </a:rPr>
              <a:t>	</a:t>
            </a:r>
            <a:r>
              <a:rPr lang="tr-TR" sz="1800" b="1">
                <a:latin typeface="Calibri Light" pitchFamily="18"/>
              </a:rPr>
              <a:t>“Beyaz Bayrak” almaya hak kazanır.</a:t>
            </a:r>
          </a:p>
        </p:txBody>
      </p:sp>
      <p:sp>
        <p:nvSpPr>
          <p:cNvPr id="3" name="Dikdörtgen 4"/>
          <p:cNvSpPr/>
          <p:nvPr/>
        </p:nvSpPr>
        <p:spPr>
          <a:xfrm>
            <a:off x="3431880" y="1244520"/>
            <a:ext cx="77036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BEYAZ BAYRAK” OKUL DENETİM FORMU DOLDURMA KLAVUZU</a:t>
            </a:r>
          </a:p>
        </p:txBody>
      </p:sp>
      <p:grpSp>
        <p:nvGrpSpPr>
          <p:cNvPr id="4" name="Grup 5"/>
          <p:cNvGrpSpPr/>
          <p:nvPr/>
        </p:nvGrpSpPr>
        <p:grpSpPr>
          <a:xfrm>
            <a:off x="2844000" y="156960"/>
            <a:ext cx="7745760" cy="906119"/>
            <a:chOff x="2844000" y="156960"/>
            <a:chExt cx="7745760" cy="906119"/>
          </a:xfrm>
        </p:grpSpPr>
        <p:sp>
          <p:nvSpPr>
            <p:cNvPr id="5" name="Yuvarlatılmış Dikdörtgen 6"/>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24">
    <p:spTree>
      <p:nvGrpSpPr>
        <p:cNvPr id="1" name=""/>
        <p:cNvGrpSpPr/>
        <p:nvPr/>
      </p:nvGrpSpPr>
      <p:grpSpPr>
        <a:xfrm>
          <a:off x="0" y="0"/>
          <a:ext cx="0" cy="0"/>
          <a:chOff x="0" y="0"/>
          <a:chExt cx="0" cy="0"/>
        </a:xfrm>
      </p:grpSpPr>
      <p:sp>
        <p:nvSpPr>
          <p:cNvPr id="2" name="Dikdörtgen 3"/>
          <p:cNvSpPr/>
          <p:nvPr/>
        </p:nvSpPr>
        <p:spPr>
          <a:xfrm>
            <a:off x="1861560" y="2276639"/>
            <a:ext cx="9448560" cy="2284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00000"/>
            </a:solidFill>
            <a:prstDash val="solid"/>
            <a:miter/>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Madde 10 ve 15’te çöp kovası kapaksız ise 1 puan verilecektir.</a:t>
            </a:r>
          </a:p>
          <a:p>
            <a:pPr marL="0" marR="0" lvl="0" indent="0" algn="l" rtl="0" hangingPunct="1">
              <a:lnSpc>
                <a:spcPct val="100000"/>
              </a:lnSpc>
              <a:spcBef>
                <a:spcPts val="0"/>
              </a:spcBef>
              <a:spcAft>
                <a:spcPts val="0"/>
              </a:spcAft>
              <a:buNone/>
              <a:tabLst/>
              <a:defRPr sz="1800"/>
            </a:pPr>
            <a:endParaRPr lang="tr-TR" sz="1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Madde 25’te 20 kız öğrenci için bir, 40 erkek öğrenci için bir tuvalet olacak biçimde hesaplama yapılarak her iki grup için de yeterli sayıda ise tam, biri için yeterli sayıda ise 1 puan verilecektir.</a:t>
            </a:r>
          </a:p>
          <a:p>
            <a:pPr marL="0" marR="0" lvl="0" indent="0" algn="l" rtl="0" hangingPunct="1">
              <a:lnSpc>
                <a:spcPct val="100000"/>
              </a:lnSpc>
              <a:spcBef>
                <a:spcPts val="0"/>
              </a:spcBef>
              <a:spcAft>
                <a:spcPts val="0"/>
              </a:spcAft>
              <a:buNone/>
              <a:tabLst/>
              <a:defRPr sz="1800"/>
            </a:pPr>
            <a:endParaRPr lang="tr-TR" sz="1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Madde 27’de 60 öğrenci için bir lavabo olacak biçimde hesaplama yapılacaktır.</a:t>
            </a:r>
          </a:p>
          <a:p>
            <a:pPr marL="0" marR="0" lvl="0" indent="0" algn="l" rtl="0" hangingPunct="1">
              <a:lnSpc>
                <a:spcPct val="100000"/>
              </a:lnSpc>
              <a:spcBef>
                <a:spcPts val="0"/>
              </a:spcBef>
              <a:spcAft>
                <a:spcPts val="0"/>
              </a:spcAft>
              <a:buNone/>
              <a:tabLst/>
              <a:defRPr sz="1800"/>
            </a:pPr>
            <a:endParaRPr lang="tr-TR" sz="1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Madde 31 ve 32’de sayılan her bir özellik için 1 puan verilecektir.</a:t>
            </a:r>
          </a:p>
        </p:txBody>
      </p:sp>
      <p:sp>
        <p:nvSpPr>
          <p:cNvPr id="3" name="Dikdörtgen 4"/>
          <p:cNvSpPr/>
          <p:nvPr/>
        </p:nvSpPr>
        <p:spPr>
          <a:xfrm>
            <a:off x="3301200" y="1407959"/>
            <a:ext cx="77036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BEYAZ BAYRAK” OKUL DENETİM FORMU DOLDURMA KLAVUZU</a:t>
            </a:r>
          </a:p>
        </p:txBody>
      </p:sp>
      <p:grpSp>
        <p:nvGrpSpPr>
          <p:cNvPr id="4" name="Grup 6"/>
          <p:cNvGrpSpPr/>
          <p:nvPr/>
        </p:nvGrpSpPr>
        <p:grpSpPr>
          <a:xfrm>
            <a:off x="2844000" y="156960"/>
            <a:ext cx="7745760" cy="906119"/>
            <a:chOff x="2844000" y="156960"/>
            <a:chExt cx="7745760" cy="906119"/>
          </a:xfrm>
        </p:grpSpPr>
        <p:sp>
          <p:nvSpPr>
            <p:cNvPr id="5"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25">
    <p:spTree>
      <p:nvGrpSpPr>
        <p:cNvPr id="1" name=""/>
        <p:cNvGrpSpPr/>
        <p:nvPr/>
      </p:nvGrpSpPr>
      <p:grpSpPr>
        <a:xfrm>
          <a:off x="0" y="0"/>
          <a:ext cx="0" cy="0"/>
          <a:chOff x="0" y="0"/>
          <a:chExt cx="0" cy="0"/>
        </a:xfrm>
      </p:grpSpPr>
      <p:sp>
        <p:nvSpPr>
          <p:cNvPr id="2" name="Alt Başlık 2"/>
          <p:cNvSpPr txBox="1">
            <a:spLocks noGrp="1"/>
          </p:cNvSpPr>
          <p:nvPr>
            <p:ph type="subTitle" idx="4294967295"/>
          </p:nvPr>
        </p:nvSpPr>
        <p:spPr>
          <a:xfrm>
            <a:off x="1654560" y="2031839"/>
            <a:ext cx="10373760" cy="3291120"/>
          </a:xfrm>
          <a:ln w="0">
            <a:solidFill>
              <a:srgbClr val="C60000"/>
            </a:solidFill>
            <a:prstDash val="solid"/>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tr-TR" sz="1800">
                <a:latin typeface="Calibri Light" pitchFamily="18"/>
              </a:rPr>
              <a:t>Madde 35’te kuyu suyu kullanılıyorsa 1 puan verilecektir.</a:t>
            </a:r>
          </a:p>
          <a:p>
            <a:pPr marL="0" lvl="0" indent="0">
              <a:spcAft>
                <a:spcPts val="0"/>
              </a:spcAft>
              <a:buNone/>
            </a:pPr>
            <a:r>
              <a:rPr lang="tr-TR" sz="1800">
                <a:latin typeface="Calibri Light" pitchFamily="18"/>
              </a:rPr>
              <a:t>Su deposu olmayan okullarda Madde 37 ve 38 için puan verilmeyecek, 2 puan Madde 35’e eklenecektir.</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Madde 39 için yerinde klor ölçümü yapılacaktır.</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Madde 40 için su numunesi alınacak ve İTASHY (İnsani Tüketim Amaçlı Sular Hakkında Yönetmelik) Ek-1a’da yer alan 3 mikrobiyolojik parametreye uygunluk değerlendirilecektir.</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Madde 41’de kontrollerin yapıldığı beyan edildiği halde kayıtlar gösterilemezse 3 puan verilecektir.</a:t>
            </a:r>
          </a:p>
          <a:p>
            <a:pPr marL="0" lvl="0" indent="0">
              <a:spcAft>
                <a:spcPts val="0"/>
              </a:spcAft>
              <a:buNone/>
            </a:pPr>
            <a:endParaRPr lang="tr-TR" sz="1800">
              <a:latin typeface="Calibri Light" pitchFamily="18"/>
            </a:endParaRPr>
          </a:p>
          <a:p>
            <a:pPr marL="0" lvl="0" indent="0">
              <a:spcAft>
                <a:spcPts val="0"/>
              </a:spcAft>
              <a:buNone/>
            </a:pPr>
            <a:r>
              <a:rPr lang="tr-TR" sz="1800">
                <a:latin typeface="Calibri Light" pitchFamily="18"/>
              </a:rPr>
              <a:t>Madde 52’de İlk yardım Yönetmeliği gereği her 20 personel için ilkyardım eğitimi almış bir personel olacak biçimde toplam personel sayısına göre hesaplama yapılacaktır.</a:t>
            </a:r>
          </a:p>
          <a:p>
            <a:pPr marL="0" lvl="0" indent="0">
              <a:spcAft>
                <a:spcPts val="0"/>
              </a:spcAft>
              <a:buNone/>
            </a:pPr>
            <a:endParaRPr lang="tr-TR" sz="1800">
              <a:latin typeface="Calibri Light" pitchFamily="18"/>
            </a:endParaRPr>
          </a:p>
        </p:txBody>
      </p:sp>
      <p:sp>
        <p:nvSpPr>
          <p:cNvPr id="3" name="Dikdörtgen 3"/>
          <p:cNvSpPr/>
          <p:nvPr/>
        </p:nvSpPr>
        <p:spPr>
          <a:xfrm>
            <a:off x="3333600" y="1243080"/>
            <a:ext cx="77036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BEYAZ BAYRAK” OKUL DENETİM FORMU DOLDURMA KLAVUZU</a:t>
            </a:r>
          </a:p>
        </p:txBody>
      </p:sp>
      <p:grpSp>
        <p:nvGrpSpPr>
          <p:cNvPr id="4" name="Grup 5"/>
          <p:cNvGrpSpPr/>
          <p:nvPr/>
        </p:nvGrpSpPr>
        <p:grpSpPr>
          <a:xfrm>
            <a:off x="2844000" y="156960"/>
            <a:ext cx="7745760" cy="906119"/>
            <a:chOff x="2844000" y="156960"/>
            <a:chExt cx="7745760" cy="906119"/>
          </a:xfrm>
        </p:grpSpPr>
        <p:sp>
          <p:nvSpPr>
            <p:cNvPr id="5" name="Yuvarlatılmış Dikdörtgen 6"/>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26">
    <p:spTree>
      <p:nvGrpSpPr>
        <p:cNvPr id="1" name=""/>
        <p:cNvGrpSpPr/>
        <p:nvPr/>
      </p:nvGrpSpPr>
      <p:grpSpPr>
        <a:xfrm>
          <a:off x="0" y="0"/>
          <a:ext cx="0" cy="0"/>
          <a:chOff x="0" y="0"/>
          <a:chExt cx="0" cy="0"/>
        </a:xfrm>
      </p:grpSpPr>
      <p:sp>
        <p:nvSpPr>
          <p:cNvPr id="2" name="Rectangle 3"/>
          <p:cNvSpPr/>
          <p:nvPr/>
        </p:nvSpPr>
        <p:spPr>
          <a:xfrm>
            <a:off x="2495520" y="2815560"/>
            <a:ext cx="8100720" cy="2438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80">
            <a:solidFill>
              <a:srgbClr val="C60000"/>
            </a:solidFill>
            <a:prstDash val="solid"/>
            <a:miter/>
          </a:ln>
        </p:spPr>
        <p:txBody>
          <a:bodyPr vert="horz" wrap="square" lIns="90000" tIns="46800" rIns="90000" bIns="4680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İlkyardımcı bulundurulması</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MADDE 19 – (1) İş sağlığı ve güvenliği kapsamında;</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a) Az tehlikeli işyerlerinde, her 20 çalışan için 1 ilkyardımcı,</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b) Tehlikeli işyerlerinde, her 15 çalışana kadar 1 ilkyardımcı,</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c) Çok tehlikeli işyerlerinde, her 10 çalışana kadar 1 ilkyardımcı,</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bulundurması zorunludur.</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(2) Özel güvenlik ve sürücü kursları gibi ilkyardım eğitiminin zorunlu olarak verildiği kurslarda ilkyardım eğitimlerinin, bu Yönetmeliğe göre yetki belgesi almış eğitimciler tarafından verilmesi zorunludur.</a:t>
            </a:r>
          </a:p>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400" b="1" i="0" u="none" strike="noStrike" kern="1200" spc="0">
                <a:ln>
                  <a:noFill/>
                </a:ln>
                <a:solidFill>
                  <a:srgbClr val="000000"/>
                </a:solidFill>
                <a:latin typeface="Arial" pitchFamily="34"/>
                <a:ea typeface="Microsoft YaHei" pitchFamily="2"/>
                <a:cs typeface="Times New Roman" pitchFamily="18"/>
              </a:rPr>
              <a:t>(3) Milli Eğitim Bakanlığı eğitim programı dahilinde, ilkyardım eğitimi verecek öğretmenlerin 16 saatlik ilkyardım eğitimini almaları zorunludur.</a:t>
            </a:r>
          </a:p>
        </p:txBody>
      </p:sp>
      <p:sp>
        <p:nvSpPr>
          <p:cNvPr id="3" name="Rectangle 4"/>
          <p:cNvSpPr/>
          <p:nvPr/>
        </p:nvSpPr>
        <p:spPr>
          <a:xfrm>
            <a:off x="2576880" y="1926719"/>
            <a:ext cx="8280000" cy="58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Calibri" pitchFamily="34"/>
                <a:ea typeface="Microsoft YaHei" pitchFamily="2"/>
                <a:cs typeface="DejaVu Sans" pitchFamily="34"/>
              </a:rPr>
              <a:t>Sağlık Bakanlığı İlk Yardım Yönetmeliği  29 Temmuz 2015  tarih ve 29429 sayılı Resmi  Gazete’de yayımlanarak yürürlüğe girmiştir.</a:t>
            </a:r>
          </a:p>
        </p:txBody>
      </p:sp>
      <p:sp>
        <p:nvSpPr>
          <p:cNvPr id="4" name="Rectangle 2"/>
          <p:cNvSpPr/>
          <p:nvPr/>
        </p:nvSpPr>
        <p:spPr>
          <a:xfrm>
            <a:off x="3497039" y="1279800"/>
            <a:ext cx="8532360" cy="24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FORMDA YER ALAN BAZI HUSUSLARA İLİŞKİN AÇIKLAMALAR</a:t>
            </a:r>
          </a:p>
        </p:txBody>
      </p:sp>
      <p:grpSp>
        <p:nvGrpSpPr>
          <p:cNvPr id="5" name="Grup 5"/>
          <p:cNvGrpSpPr/>
          <p:nvPr/>
        </p:nvGrpSpPr>
        <p:grpSpPr>
          <a:xfrm>
            <a:off x="2844000" y="156960"/>
            <a:ext cx="7745760" cy="906119"/>
            <a:chOff x="2844000" y="156960"/>
            <a:chExt cx="7745760" cy="906119"/>
          </a:xfrm>
        </p:grpSpPr>
        <p:sp>
          <p:nvSpPr>
            <p:cNvPr id="6" name="Yuvarlatılmış Dikdörtgen 6"/>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127">
    <p:spTree>
      <p:nvGrpSpPr>
        <p:cNvPr id="1" name=""/>
        <p:cNvGrpSpPr/>
        <p:nvPr/>
      </p:nvGrpSpPr>
      <p:grpSpPr>
        <a:xfrm>
          <a:off x="0" y="0"/>
          <a:ext cx="0" cy="0"/>
          <a:chOff x="0" y="0"/>
          <a:chExt cx="0" cy="0"/>
        </a:xfrm>
      </p:grpSpPr>
      <p:pic>
        <p:nvPicPr>
          <p:cNvPr id="2" name="Group 1"/>
          <p:cNvPicPr>
            <a:picLocks noChangeAspect="1"/>
          </p:cNvPicPr>
          <p:nvPr/>
        </p:nvPicPr>
        <p:blipFill>
          <a:blip r:embed="rId3"/>
          <a:stretch>
            <a:fillRect/>
          </a:stretch>
        </p:blipFill>
        <p:spPr>
          <a:xfrm>
            <a:off x="3651120" y="5560920"/>
            <a:ext cx="5834879" cy="643680"/>
          </a:xfrm>
          <a:prstGeom prst="rect">
            <a:avLst/>
          </a:prstGeom>
          <a:solidFill>
            <a:srgbClr val="CFE7F5"/>
          </a:solidFill>
          <a:ln w="0">
            <a:solidFill>
              <a:srgbClr val="808080"/>
            </a:solidFill>
            <a:prstDash val="solid"/>
          </a:ln>
        </p:spPr>
      </p:pic>
      <p:pic>
        <p:nvPicPr>
          <p:cNvPr id="3" name="Picture 15"/>
          <p:cNvPicPr>
            <a:picLocks noChangeAspect="1"/>
          </p:cNvPicPr>
          <p:nvPr/>
        </p:nvPicPr>
        <p:blipFill>
          <a:blip r:embed="rId4">
            <a:lum/>
            <a:alphaModFix/>
          </a:blip>
          <a:srcRect/>
          <a:stretch>
            <a:fillRect/>
          </a:stretch>
        </p:blipFill>
        <p:spPr>
          <a:xfrm>
            <a:off x="2457360" y="1700280"/>
            <a:ext cx="1334880" cy="2088719"/>
          </a:xfrm>
          <a:prstGeom prst="rect">
            <a:avLst/>
          </a:prstGeom>
          <a:noFill/>
          <a:ln>
            <a:noFill/>
          </a:ln>
        </p:spPr>
      </p:pic>
      <p:sp>
        <p:nvSpPr>
          <p:cNvPr id="4" name="AutoShape 16"/>
          <p:cNvSpPr/>
          <p:nvPr/>
        </p:nvSpPr>
        <p:spPr>
          <a:xfrm>
            <a:off x="3935520" y="3284639"/>
            <a:ext cx="2779200" cy="864719"/>
          </a:xfrm>
          <a:custGeom>
            <a:avLst>
              <a:gd name="f0" fmla="val 50000"/>
              <a:gd name="f1" fmla="val 49963"/>
            </a:avLst>
            <a:gdLst>
              <a:gd name="f2" fmla="val w"/>
              <a:gd name="f3" fmla="val h"/>
              <a:gd name="f4" fmla="val 0"/>
              <a:gd name="f5" fmla="val 21600"/>
              <a:gd name="f6" fmla="val 10800"/>
              <a:gd name="f7" fmla="*/ f2 1 21600"/>
              <a:gd name="f8" fmla="*/ f3 1 21600"/>
              <a:gd name="f9" fmla="pin 0 f0 21600"/>
              <a:gd name="f10" fmla="pin 0 f1 10800"/>
              <a:gd name="f11" fmla="val f9"/>
              <a:gd name="f12" fmla="val f10"/>
              <a:gd name="f13" fmla="+- 21600 0 f10"/>
              <a:gd name="f14" fmla="+- 21600 0 f9"/>
              <a:gd name="f15" fmla="+- 10800 0 f10"/>
              <a:gd name="f16" fmla="*/ f9 f7 1"/>
              <a:gd name="f17" fmla="*/ f10 f8 1"/>
              <a:gd name="f18" fmla="*/ f14 f15 1"/>
              <a:gd name="f19" fmla="*/ f13 f8 1"/>
              <a:gd name="f20" fmla="*/ f12 f8 1"/>
              <a:gd name="f21" fmla="*/ f18 1 10800"/>
              <a:gd name="f22" fmla="+- 21600 0 f21"/>
              <a:gd name="f23" fmla="*/ f21 f7 1"/>
              <a:gd name="f24" fmla="*/ f22 f7 1"/>
            </a:gdLst>
            <a:ahLst>
              <a:ahXY gdRefX="f0" minX="f4" maxX="f5" gdRefY="f1" minY="f4" maxY="f6">
                <a:pos x="f16" y="f17"/>
              </a:ahXY>
            </a:ahLst>
            <a:cxnLst>
              <a:cxn ang="3cd4">
                <a:pos x="hc" y="t"/>
              </a:cxn>
              <a:cxn ang="0">
                <a:pos x="r" y="vc"/>
              </a:cxn>
              <a:cxn ang="cd4">
                <a:pos x="hc" y="b"/>
              </a:cxn>
              <a:cxn ang="cd2">
                <a:pos x="l" y="vc"/>
              </a:cxn>
            </a:cxnLst>
            <a:rect l="f23" t="f20" r="f24" b="f19"/>
            <a:pathLst>
              <a:path w="21600" h="21600">
                <a:moveTo>
                  <a:pt x="f4" y="f12"/>
                </a:moveTo>
                <a:lnTo>
                  <a:pt x="f11" y="f12"/>
                </a:lnTo>
                <a:lnTo>
                  <a:pt x="f11" y="f4"/>
                </a:lnTo>
                <a:lnTo>
                  <a:pt x="f5" y="f6"/>
                </a:lnTo>
                <a:lnTo>
                  <a:pt x="f11" y="f5"/>
                </a:lnTo>
                <a:lnTo>
                  <a:pt x="f11" y="f13"/>
                </a:lnTo>
                <a:lnTo>
                  <a:pt x="f4" y="f13"/>
                </a:lnTo>
                <a:lnTo>
                  <a:pt x="f21" y="f6"/>
                </a:lnTo>
                <a:lnTo>
                  <a:pt x="f4" y="f12"/>
                </a:lnTo>
                <a:close/>
              </a:path>
            </a:pathLst>
          </a:custGeom>
          <a:solidFill>
            <a:srgbClr val="BBE0E3"/>
          </a:solidFill>
          <a:ln w="25560">
            <a:solidFill>
              <a:srgbClr val="385D8A"/>
            </a:solidFill>
            <a:prstDash val="solid"/>
            <a:miter/>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Text Box 17"/>
          <p:cNvSpPr/>
          <p:nvPr/>
        </p:nvSpPr>
        <p:spPr>
          <a:xfrm>
            <a:off x="3719520" y="2204999"/>
            <a:ext cx="863279" cy="70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4000" b="1" i="0" u="none" strike="noStrike" kern="1200" spc="0">
                <a:ln>
                  <a:noFill/>
                </a:ln>
                <a:solidFill>
                  <a:srgbClr val="000000"/>
                </a:solidFill>
                <a:latin typeface="Calibri" pitchFamily="34"/>
                <a:ea typeface="Microsoft YaHei" pitchFamily="2"/>
                <a:cs typeface="DejaVu Sans" pitchFamily="34"/>
              </a:rPr>
              <a:t>20</a:t>
            </a:r>
          </a:p>
        </p:txBody>
      </p:sp>
      <p:sp>
        <p:nvSpPr>
          <p:cNvPr id="6" name="Rectangle 18"/>
          <p:cNvSpPr/>
          <p:nvPr/>
        </p:nvSpPr>
        <p:spPr>
          <a:xfrm>
            <a:off x="152388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7" name="Picture 19"/>
          <p:cNvPicPr>
            <a:picLocks noChangeAspect="1"/>
          </p:cNvPicPr>
          <p:nvPr/>
        </p:nvPicPr>
        <p:blipFill>
          <a:blip r:embed="rId5">
            <a:lum/>
            <a:alphaModFix/>
          </a:blip>
          <a:srcRect/>
          <a:stretch>
            <a:fillRect/>
          </a:stretch>
        </p:blipFill>
        <p:spPr>
          <a:xfrm>
            <a:off x="7175519" y="2349360"/>
            <a:ext cx="3024000" cy="3024000"/>
          </a:xfrm>
          <a:prstGeom prst="rect">
            <a:avLst/>
          </a:prstGeom>
          <a:noFill/>
          <a:ln>
            <a:noFill/>
          </a:ln>
        </p:spPr>
      </p:pic>
      <p:pic>
        <p:nvPicPr>
          <p:cNvPr id="8" name="Picture 20"/>
          <p:cNvPicPr>
            <a:picLocks noChangeAspect="1"/>
          </p:cNvPicPr>
          <p:nvPr/>
        </p:nvPicPr>
        <p:blipFill>
          <a:blip r:embed="rId6">
            <a:lum/>
            <a:alphaModFix/>
          </a:blip>
          <a:srcRect/>
          <a:stretch>
            <a:fillRect/>
          </a:stretch>
        </p:blipFill>
        <p:spPr>
          <a:xfrm>
            <a:off x="2424240" y="4076640"/>
            <a:ext cx="847439" cy="2066400"/>
          </a:xfrm>
          <a:prstGeom prst="rect">
            <a:avLst/>
          </a:prstGeom>
          <a:noFill/>
          <a:ln>
            <a:noFill/>
          </a:ln>
        </p:spPr>
      </p:pic>
      <p:sp>
        <p:nvSpPr>
          <p:cNvPr id="9" name="Text Box 21"/>
          <p:cNvSpPr/>
          <p:nvPr/>
        </p:nvSpPr>
        <p:spPr>
          <a:xfrm>
            <a:off x="3792600" y="4797360"/>
            <a:ext cx="863279"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4400" b="1" i="0" u="none" strike="noStrike" kern="1200" spc="0">
                <a:ln>
                  <a:noFill/>
                </a:ln>
                <a:solidFill>
                  <a:srgbClr val="000000"/>
                </a:solidFill>
                <a:latin typeface="Calibri" pitchFamily="34"/>
                <a:ea typeface="Microsoft YaHei" pitchFamily="2"/>
                <a:cs typeface="DejaVu Sans" pitchFamily="34"/>
              </a:rPr>
              <a:t>40</a:t>
            </a:r>
          </a:p>
        </p:txBody>
      </p:sp>
      <p:sp>
        <p:nvSpPr>
          <p:cNvPr id="10" name="Text Box 22"/>
          <p:cNvSpPr/>
          <p:nvPr/>
        </p:nvSpPr>
        <p:spPr>
          <a:xfrm>
            <a:off x="4079880" y="2924279"/>
            <a:ext cx="230328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0" i="0" u="none" strike="noStrike" kern="1200" spc="0">
                <a:ln>
                  <a:noFill/>
                </a:ln>
                <a:solidFill>
                  <a:srgbClr val="000000"/>
                </a:solidFill>
                <a:latin typeface="Calibri" pitchFamily="34"/>
                <a:ea typeface="Microsoft YaHei" pitchFamily="2"/>
                <a:cs typeface="DejaVu Sans" pitchFamily="34"/>
              </a:rPr>
              <a:t>YETERLİ 1 PUAN</a:t>
            </a:r>
          </a:p>
        </p:txBody>
      </p:sp>
      <p:sp>
        <p:nvSpPr>
          <p:cNvPr id="11" name="Text Box 23"/>
          <p:cNvSpPr/>
          <p:nvPr/>
        </p:nvSpPr>
        <p:spPr>
          <a:xfrm>
            <a:off x="4079880" y="4149719"/>
            <a:ext cx="187127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0" i="0" u="none" strike="noStrike" kern="1200" spc="0">
                <a:ln>
                  <a:noFill/>
                </a:ln>
                <a:solidFill>
                  <a:srgbClr val="000000"/>
                </a:solidFill>
                <a:latin typeface="Calibri" pitchFamily="34"/>
                <a:ea typeface="Microsoft YaHei" pitchFamily="2"/>
                <a:cs typeface="DejaVu Sans" pitchFamily="34"/>
              </a:rPr>
              <a:t>YETERLİ 1 PUAN</a:t>
            </a:r>
          </a:p>
        </p:txBody>
      </p:sp>
      <p:sp>
        <p:nvSpPr>
          <p:cNvPr id="12" name="Rectangle 2"/>
          <p:cNvSpPr/>
          <p:nvPr/>
        </p:nvSpPr>
        <p:spPr>
          <a:xfrm>
            <a:off x="3567240" y="1267200"/>
            <a:ext cx="8532360" cy="24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FORMDA YER ALAN BAZI HUSUSLARA İLİŞKİN AÇIKLAMALAR</a:t>
            </a:r>
          </a:p>
        </p:txBody>
      </p:sp>
      <p:grpSp>
        <p:nvGrpSpPr>
          <p:cNvPr id="13" name="Grup 13"/>
          <p:cNvGrpSpPr/>
          <p:nvPr/>
        </p:nvGrpSpPr>
        <p:grpSpPr>
          <a:xfrm>
            <a:off x="2844000" y="156960"/>
            <a:ext cx="7745760" cy="906119"/>
            <a:chOff x="2844000" y="156960"/>
            <a:chExt cx="7745760" cy="906119"/>
          </a:xfrm>
        </p:grpSpPr>
        <p:sp>
          <p:nvSpPr>
            <p:cNvPr id="14" name="Yuvarlatılmış Dikdörtgen 14"/>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5"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128">
    <p:spTree>
      <p:nvGrpSpPr>
        <p:cNvPr id="1" name=""/>
        <p:cNvGrpSpPr/>
        <p:nvPr/>
      </p:nvGrpSpPr>
      <p:grpSpPr>
        <a:xfrm>
          <a:off x="0" y="0"/>
          <a:ext cx="0" cy="0"/>
          <a:chOff x="0" y="0"/>
          <a:chExt cx="0" cy="0"/>
        </a:xfrm>
      </p:grpSpPr>
      <p:pic>
        <p:nvPicPr>
          <p:cNvPr id="2" name="Group 1"/>
          <p:cNvPicPr>
            <a:picLocks noChangeAspect="1"/>
          </p:cNvPicPr>
          <p:nvPr/>
        </p:nvPicPr>
        <p:blipFill>
          <a:blip r:embed="rId3"/>
          <a:stretch>
            <a:fillRect/>
          </a:stretch>
        </p:blipFill>
        <p:spPr>
          <a:xfrm>
            <a:off x="2351160" y="5805360"/>
            <a:ext cx="8211240" cy="482040"/>
          </a:xfrm>
          <a:prstGeom prst="rect">
            <a:avLst/>
          </a:prstGeom>
          <a:solidFill>
            <a:srgbClr val="CFE7F5"/>
          </a:solidFill>
          <a:ln w="0">
            <a:solidFill>
              <a:srgbClr val="808080"/>
            </a:solidFill>
            <a:prstDash val="solid"/>
          </a:ln>
        </p:spPr>
      </p:pic>
      <p:pic>
        <p:nvPicPr>
          <p:cNvPr id="3" name="Picture 15"/>
          <p:cNvPicPr>
            <a:picLocks noChangeAspect="1"/>
          </p:cNvPicPr>
          <p:nvPr/>
        </p:nvPicPr>
        <p:blipFill>
          <a:blip r:embed="rId4">
            <a:lum/>
            <a:alphaModFix/>
          </a:blip>
          <a:srcRect/>
          <a:stretch>
            <a:fillRect/>
          </a:stretch>
        </p:blipFill>
        <p:spPr>
          <a:xfrm>
            <a:off x="8112240" y="2997360"/>
            <a:ext cx="1837799" cy="2485800"/>
          </a:xfrm>
          <a:prstGeom prst="rect">
            <a:avLst/>
          </a:prstGeom>
          <a:noFill/>
          <a:ln>
            <a:noFill/>
          </a:ln>
        </p:spPr>
      </p:pic>
      <p:pic>
        <p:nvPicPr>
          <p:cNvPr id="4" name="Picture 16"/>
          <p:cNvPicPr>
            <a:picLocks noChangeAspect="1"/>
          </p:cNvPicPr>
          <p:nvPr/>
        </p:nvPicPr>
        <p:blipFill>
          <a:blip r:embed="rId5">
            <a:lum/>
            <a:alphaModFix/>
          </a:blip>
          <a:srcRect/>
          <a:stretch>
            <a:fillRect/>
          </a:stretch>
        </p:blipFill>
        <p:spPr>
          <a:xfrm>
            <a:off x="2430360" y="2852640"/>
            <a:ext cx="3377880" cy="2520720"/>
          </a:xfrm>
          <a:prstGeom prst="rect">
            <a:avLst/>
          </a:prstGeom>
          <a:noFill/>
          <a:ln>
            <a:noFill/>
          </a:ln>
        </p:spPr>
      </p:pic>
      <p:sp>
        <p:nvSpPr>
          <p:cNvPr id="5" name="AutoShape 17"/>
          <p:cNvSpPr/>
          <p:nvPr/>
        </p:nvSpPr>
        <p:spPr>
          <a:xfrm>
            <a:off x="6024600" y="3645000"/>
            <a:ext cx="1698119" cy="864719"/>
          </a:xfrm>
          <a:custGeom>
            <a:avLst>
              <a:gd name="f0" fmla="val 50000"/>
              <a:gd name="f1" fmla="val 49937"/>
            </a:avLst>
            <a:gdLst>
              <a:gd name="f2" fmla="val w"/>
              <a:gd name="f3" fmla="val h"/>
              <a:gd name="f4" fmla="val 0"/>
              <a:gd name="f5" fmla="val 21600"/>
              <a:gd name="f6" fmla="val 10800"/>
              <a:gd name="f7" fmla="*/ f2 1 21600"/>
              <a:gd name="f8" fmla="*/ f3 1 21600"/>
              <a:gd name="f9" fmla="pin 0 f0 21600"/>
              <a:gd name="f10" fmla="pin 0 f1 10800"/>
              <a:gd name="f11" fmla="val f9"/>
              <a:gd name="f12" fmla="val f10"/>
              <a:gd name="f13" fmla="+- 21600 0 f10"/>
              <a:gd name="f14" fmla="+- 21600 0 f9"/>
              <a:gd name="f15" fmla="+- 10800 0 f10"/>
              <a:gd name="f16" fmla="*/ f9 f7 1"/>
              <a:gd name="f17" fmla="*/ f10 f8 1"/>
              <a:gd name="f18" fmla="*/ f14 f15 1"/>
              <a:gd name="f19" fmla="*/ f13 f8 1"/>
              <a:gd name="f20" fmla="*/ f12 f8 1"/>
              <a:gd name="f21" fmla="*/ f18 1 10800"/>
              <a:gd name="f22" fmla="+- 21600 0 f21"/>
              <a:gd name="f23" fmla="*/ f21 f7 1"/>
              <a:gd name="f24" fmla="*/ f22 f7 1"/>
            </a:gdLst>
            <a:ahLst>
              <a:ahXY gdRefX="f0" minX="f4" maxX="f5" gdRefY="f1" minY="f4" maxY="f6">
                <a:pos x="f16" y="f17"/>
              </a:ahXY>
            </a:ahLst>
            <a:cxnLst>
              <a:cxn ang="3cd4">
                <a:pos x="hc" y="t"/>
              </a:cxn>
              <a:cxn ang="0">
                <a:pos x="r" y="vc"/>
              </a:cxn>
              <a:cxn ang="cd4">
                <a:pos x="hc" y="b"/>
              </a:cxn>
              <a:cxn ang="cd2">
                <a:pos x="l" y="vc"/>
              </a:cxn>
            </a:cxnLst>
            <a:rect l="f23" t="f20" r="f24" b="f19"/>
            <a:pathLst>
              <a:path w="21600" h="21600">
                <a:moveTo>
                  <a:pt x="f4" y="f12"/>
                </a:moveTo>
                <a:lnTo>
                  <a:pt x="f11" y="f12"/>
                </a:lnTo>
                <a:lnTo>
                  <a:pt x="f11" y="f4"/>
                </a:lnTo>
                <a:lnTo>
                  <a:pt x="f5" y="f6"/>
                </a:lnTo>
                <a:lnTo>
                  <a:pt x="f11" y="f5"/>
                </a:lnTo>
                <a:lnTo>
                  <a:pt x="f11" y="f13"/>
                </a:lnTo>
                <a:lnTo>
                  <a:pt x="f4" y="f13"/>
                </a:lnTo>
                <a:lnTo>
                  <a:pt x="f21" y="f6"/>
                </a:lnTo>
                <a:lnTo>
                  <a:pt x="f4" y="f12"/>
                </a:lnTo>
                <a:close/>
              </a:path>
            </a:pathLst>
          </a:custGeom>
          <a:solidFill>
            <a:srgbClr val="BBE0E3"/>
          </a:solidFill>
          <a:ln w="25560">
            <a:solidFill>
              <a:srgbClr val="385D8A"/>
            </a:solidFill>
            <a:prstDash val="solid"/>
            <a:miter/>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Text Box 18"/>
          <p:cNvSpPr/>
          <p:nvPr/>
        </p:nvSpPr>
        <p:spPr>
          <a:xfrm>
            <a:off x="6441120" y="3146399"/>
            <a:ext cx="864719" cy="76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4400" b="1" i="0" u="none" strike="noStrike" kern="1200" spc="0">
                <a:ln>
                  <a:noFill/>
                </a:ln>
                <a:solidFill>
                  <a:srgbClr val="000000"/>
                </a:solidFill>
                <a:latin typeface="Calibri" pitchFamily="34"/>
                <a:ea typeface="Microsoft YaHei" pitchFamily="2"/>
                <a:cs typeface="DejaVu Sans" pitchFamily="34"/>
              </a:rPr>
              <a:t>60</a:t>
            </a:r>
          </a:p>
        </p:txBody>
      </p:sp>
      <p:sp>
        <p:nvSpPr>
          <p:cNvPr id="7" name="Rectangle 2"/>
          <p:cNvSpPr/>
          <p:nvPr/>
        </p:nvSpPr>
        <p:spPr>
          <a:xfrm>
            <a:off x="3456720" y="1317600"/>
            <a:ext cx="6493320" cy="24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FORMDA YER ALAN BAZI HUSUSLARA İLİŞKİN AÇIKLAMALAR</a:t>
            </a:r>
          </a:p>
        </p:txBody>
      </p:sp>
      <p:grpSp>
        <p:nvGrpSpPr>
          <p:cNvPr id="8" name="Grup 8"/>
          <p:cNvGrpSpPr/>
          <p:nvPr/>
        </p:nvGrpSpPr>
        <p:grpSpPr>
          <a:xfrm>
            <a:off x="2844000" y="156960"/>
            <a:ext cx="7745760" cy="906119"/>
            <a:chOff x="2844000" y="156960"/>
            <a:chExt cx="7745760" cy="906119"/>
          </a:xfrm>
        </p:grpSpPr>
        <p:sp>
          <p:nvSpPr>
            <p:cNvPr id="9" name="Yuvarlatılmış Dikdörtgen 9"/>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0"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129">
    <p:spTree>
      <p:nvGrpSpPr>
        <p:cNvPr id="1" name=""/>
        <p:cNvGrpSpPr/>
        <p:nvPr/>
      </p:nvGrpSpPr>
      <p:grpSpPr>
        <a:xfrm>
          <a:off x="0" y="0"/>
          <a:ext cx="0" cy="0"/>
          <a:chOff x="0" y="0"/>
          <a:chExt cx="0" cy="0"/>
        </a:xfrm>
      </p:grpSpPr>
      <p:pic>
        <p:nvPicPr>
          <p:cNvPr id="2" name="Group 1"/>
          <p:cNvPicPr>
            <a:picLocks noChangeAspect="1"/>
          </p:cNvPicPr>
          <p:nvPr/>
        </p:nvPicPr>
        <p:blipFill>
          <a:blip r:embed="rId3"/>
          <a:stretch>
            <a:fillRect/>
          </a:stretch>
        </p:blipFill>
        <p:spPr>
          <a:xfrm>
            <a:off x="2279520" y="5732640"/>
            <a:ext cx="8211240" cy="969119"/>
          </a:xfrm>
          <a:prstGeom prst="rect">
            <a:avLst/>
          </a:prstGeom>
          <a:solidFill>
            <a:srgbClr val="CFE7F5"/>
          </a:solidFill>
          <a:ln w="0">
            <a:solidFill>
              <a:srgbClr val="808080"/>
            </a:solidFill>
            <a:prstDash val="solid"/>
          </a:ln>
        </p:spPr>
      </p:pic>
      <p:sp>
        <p:nvSpPr>
          <p:cNvPr id="3" name="Text Box 15"/>
          <p:cNvSpPr/>
          <p:nvPr/>
        </p:nvSpPr>
        <p:spPr>
          <a:xfrm>
            <a:off x="2495520" y="2421000"/>
            <a:ext cx="3312720" cy="222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Sifon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Tuvalet Kağıdı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Askı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Çöp Kovası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Çöp kovası poşeti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endParaRPr lang="tr-TR" sz="2000" b="0" i="0" u="none" strike="noStrike" kern="1200" spc="0">
              <a:ln>
                <a:noFill/>
              </a:ln>
              <a:solidFill>
                <a:srgbClr val="000000"/>
              </a:solidFill>
              <a:latin typeface="Arial" pitchFamily="34"/>
              <a:ea typeface="Microsoft YaHei" pitchFamily="2"/>
              <a:cs typeface="DejaVu Sans" pitchFamily="34"/>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1" i="0" u="sng" strike="noStrike" kern="1200" spc="0">
                <a:ln>
                  <a:noFill/>
                </a:ln>
                <a:solidFill>
                  <a:srgbClr val="000000"/>
                </a:solidFill>
                <a:uFillTx/>
                <a:latin typeface="Arial" pitchFamily="34"/>
                <a:ea typeface="Microsoft YaHei" pitchFamily="2"/>
                <a:cs typeface="DejaVu Sans" pitchFamily="34"/>
              </a:rPr>
              <a:t>TOPLAM		5</a:t>
            </a:r>
          </a:p>
        </p:txBody>
      </p:sp>
      <p:pic>
        <p:nvPicPr>
          <p:cNvPr id="4" name="Picture 16"/>
          <p:cNvPicPr>
            <a:picLocks noChangeAspect="1"/>
          </p:cNvPicPr>
          <p:nvPr/>
        </p:nvPicPr>
        <p:blipFill>
          <a:blip r:embed="rId4">
            <a:lum/>
            <a:alphaModFix/>
          </a:blip>
          <a:srcRect/>
          <a:stretch>
            <a:fillRect/>
          </a:stretch>
        </p:blipFill>
        <p:spPr>
          <a:xfrm>
            <a:off x="6600960" y="2133720"/>
            <a:ext cx="2950919" cy="3457080"/>
          </a:xfrm>
          <a:prstGeom prst="rect">
            <a:avLst/>
          </a:prstGeom>
          <a:noFill/>
          <a:ln>
            <a:noFill/>
          </a:ln>
        </p:spPr>
      </p:pic>
      <p:sp>
        <p:nvSpPr>
          <p:cNvPr id="5" name="Rectangle 2"/>
          <p:cNvSpPr/>
          <p:nvPr/>
        </p:nvSpPr>
        <p:spPr>
          <a:xfrm>
            <a:off x="3540600" y="1209960"/>
            <a:ext cx="8532360" cy="24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FORMDA YER ALAN BAZI HUSUSLARA İLİŞKİN AÇIKLAMALAR</a:t>
            </a:r>
          </a:p>
        </p:txBody>
      </p:sp>
      <p:grpSp>
        <p:nvGrpSpPr>
          <p:cNvPr id="6" name="Grup 6"/>
          <p:cNvGrpSpPr/>
          <p:nvPr/>
        </p:nvGrpSpPr>
        <p:grpSpPr>
          <a:xfrm>
            <a:off x="2844000" y="156960"/>
            <a:ext cx="7745760" cy="906119"/>
            <a:chOff x="2844000" y="156960"/>
            <a:chExt cx="7745760" cy="906119"/>
          </a:xfrm>
        </p:grpSpPr>
        <p:sp>
          <p:nvSpPr>
            <p:cNvPr id="7"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103">
    <p:spTree>
      <p:nvGrpSpPr>
        <p:cNvPr id="1" name=""/>
        <p:cNvGrpSpPr/>
        <p:nvPr/>
      </p:nvGrpSpPr>
      <p:grpSpPr>
        <a:xfrm>
          <a:off x="0" y="0"/>
          <a:ext cx="0" cy="0"/>
          <a:chOff x="0" y="0"/>
          <a:chExt cx="0" cy="0"/>
        </a:xfrm>
      </p:grpSpPr>
      <p:sp>
        <p:nvSpPr>
          <p:cNvPr id="2" name="Rectangle 3"/>
          <p:cNvSpPr/>
          <p:nvPr/>
        </p:nvSpPr>
        <p:spPr>
          <a:xfrm>
            <a:off x="1600200" y="2204999"/>
            <a:ext cx="9829440" cy="2409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6800" rIns="90000" bIns="46800" anchor="t" anchorCtr="0" compatLnSpc="0">
            <a:spAutoFit/>
          </a:bodyPr>
          <a:lstStyle/>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2000" b="0" i="0" u="none" strike="noStrike" kern="1200" spc="0">
              <a:ln>
                <a:noFill/>
              </a:ln>
              <a:solidFill>
                <a:srgbClr val="000000"/>
              </a:solidFill>
              <a:latin typeface="Arial" pitchFamily="34"/>
              <a:ea typeface="Microsoft YaHei" pitchFamily="2"/>
              <a:cs typeface="Times New Roman" pitchFamily="18"/>
            </a:endParaRP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2200" b="0" i="0" u="none" strike="noStrike" kern="1200" spc="0">
              <a:ln>
                <a:noFill/>
              </a:ln>
              <a:solidFill>
                <a:srgbClr val="000000"/>
              </a:solidFill>
              <a:latin typeface="Arial" pitchFamily="34"/>
              <a:ea typeface="Microsoft YaHei" pitchFamily="2"/>
              <a:cs typeface="Times New Roman" pitchFamily="18"/>
            </a:endParaRP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2200" b="0" i="0" u="none" strike="noStrike" kern="1200" spc="0">
                <a:ln>
                  <a:noFill/>
                </a:ln>
                <a:solidFill>
                  <a:srgbClr val="000000"/>
                </a:solidFill>
                <a:latin typeface="Arial" pitchFamily="34"/>
                <a:ea typeface="Microsoft YaHei" pitchFamily="2"/>
                <a:cs typeface="Times New Roman" pitchFamily="18"/>
              </a:rPr>
              <a:t>Millî Eğitim Bakanlığına bağlı </a:t>
            </a:r>
            <a:r>
              <a:rPr lang="tr-TR" sz="2200" b="0" i="0" u="none" strike="noStrike" kern="1200" spc="0">
                <a:ln>
                  <a:noFill/>
                </a:ln>
                <a:solidFill>
                  <a:srgbClr val="000000"/>
                </a:solidFill>
                <a:latin typeface="Arial" pitchFamily="34"/>
                <a:ea typeface="Microsoft YaHei" pitchFamily="2"/>
                <a:cs typeface="DejaVu Sans" pitchFamily="34"/>
              </a:rPr>
              <a:t>örgün ve yaygın eğitim kurumlarının temizlik ve hijyen konusunda teşvik edilmesi, okul sağlığının daha iyi düzeye çıkarılması, yaşam kalitesinin yükseltilmesi ve yeterli eğitim almış sağlıklı nesiller yetiştirilmesi amaçlanmaktadır.</a:t>
            </a: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2200" b="0" i="0" u="none" strike="noStrike" kern="1200" spc="0">
              <a:ln>
                <a:noFill/>
              </a:ln>
              <a:solidFill>
                <a:srgbClr val="000000"/>
              </a:solidFill>
              <a:latin typeface="Arial" pitchFamily="34"/>
              <a:ea typeface="Microsoft YaHei" pitchFamily="2"/>
              <a:cs typeface="DejaVu Sans" pitchFamily="34"/>
            </a:endParaRPr>
          </a:p>
        </p:txBody>
      </p:sp>
      <p:sp>
        <p:nvSpPr>
          <p:cNvPr id="3" name="Rectangle 4"/>
          <p:cNvSpPr/>
          <p:nvPr/>
        </p:nvSpPr>
        <p:spPr>
          <a:xfrm>
            <a:off x="1730519" y="2204999"/>
            <a:ext cx="21603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Projenin Amacı</a:t>
            </a:r>
          </a:p>
        </p:txBody>
      </p:sp>
      <p:grpSp>
        <p:nvGrpSpPr>
          <p:cNvPr id="4" name="Grup 4"/>
          <p:cNvGrpSpPr/>
          <p:nvPr/>
        </p:nvGrpSpPr>
        <p:grpSpPr>
          <a:xfrm>
            <a:off x="2475720" y="115920"/>
            <a:ext cx="7745760" cy="905759"/>
            <a:chOff x="2475720" y="115920"/>
            <a:chExt cx="7745760" cy="905759"/>
          </a:xfrm>
        </p:grpSpPr>
        <p:sp>
          <p:nvSpPr>
            <p:cNvPr id="5" name="Yuvarlatılmış Dikdörtgen 5"/>
            <p:cNvSpPr/>
            <p:nvPr/>
          </p:nvSpPr>
          <p:spPr>
            <a:xfrm>
              <a:off x="2475720" y="115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12440" y="146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130">
    <p:spTree>
      <p:nvGrpSpPr>
        <p:cNvPr id="1" name=""/>
        <p:cNvGrpSpPr/>
        <p:nvPr/>
      </p:nvGrpSpPr>
      <p:grpSpPr>
        <a:xfrm>
          <a:off x="0" y="0"/>
          <a:ext cx="0" cy="0"/>
          <a:chOff x="0" y="0"/>
          <a:chExt cx="0" cy="0"/>
        </a:xfrm>
      </p:grpSpPr>
      <p:pic>
        <p:nvPicPr>
          <p:cNvPr id="2" name="Group 1"/>
          <p:cNvPicPr>
            <a:picLocks noChangeAspect="1"/>
          </p:cNvPicPr>
          <p:nvPr/>
        </p:nvPicPr>
        <p:blipFill>
          <a:blip r:embed="rId3"/>
          <a:stretch>
            <a:fillRect/>
          </a:stretch>
        </p:blipFill>
        <p:spPr>
          <a:xfrm>
            <a:off x="2135160" y="1773360"/>
            <a:ext cx="8211240" cy="721440"/>
          </a:xfrm>
          <a:prstGeom prst="rect">
            <a:avLst/>
          </a:prstGeom>
          <a:solidFill>
            <a:srgbClr val="CFE7F5"/>
          </a:solidFill>
          <a:ln w="0">
            <a:solidFill>
              <a:srgbClr val="808080"/>
            </a:solidFill>
            <a:prstDash val="solid"/>
          </a:ln>
        </p:spPr>
      </p:pic>
      <p:sp>
        <p:nvSpPr>
          <p:cNvPr id="3" name="Text Box 15"/>
          <p:cNvSpPr/>
          <p:nvPr/>
        </p:nvSpPr>
        <p:spPr>
          <a:xfrm>
            <a:off x="2208240" y="3068639"/>
            <a:ext cx="4176359" cy="192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Sıvı Sabun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Kağıt havlu/kurutma makinesi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Çöp Kovası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Çöp kovası poşeti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endParaRPr lang="tr-TR" sz="2000" b="0" i="0" u="none" strike="noStrike" kern="1200" spc="0">
              <a:ln>
                <a:noFill/>
              </a:ln>
              <a:solidFill>
                <a:srgbClr val="000000"/>
              </a:solidFill>
              <a:latin typeface="Calibri" pitchFamily="34"/>
              <a:ea typeface="Microsoft YaHei" pitchFamily="2"/>
              <a:cs typeface="DejaVu Sans" pitchFamily="34"/>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1" i="0" u="sng" strike="noStrike" kern="1200" spc="0">
                <a:ln>
                  <a:noFill/>
                </a:ln>
                <a:solidFill>
                  <a:srgbClr val="000000"/>
                </a:solidFill>
                <a:uFillTx/>
                <a:latin typeface="Calibri" pitchFamily="34"/>
                <a:ea typeface="Microsoft YaHei" pitchFamily="2"/>
                <a:cs typeface="DejaVu Sans" pitchFamily="34"/>
              </a:rPr>
              <a:t>TOPLAM			4</a:t>
            </a:r>
          </a:p>
        </p:txBody>
      </p:sp>
      <p:pic>
        <p:nvPicPr>
          <p:cNvPr id="4" name="Picture 16"/>
          <p:cNvPicPr>
            <a:picLocks noChangeAspect="1"/>
          </p:cNvPicPr>
          <p:nvPr/>
        </p:nvPicPr>
        <p:blipFill>
          <a:blip r:embed="rId4">
            <a:lum/>
            <a:alphaModFix/>
          </a:blip>
          <a:srcRect/>
          <a:stretch>
            <a:fillRect/>
          </a:stretch>
        </p:blipFill>
        <p:spPr>
          <a:xfrm>
            <a:off x="7175519" y="2708280"/>
            <a:ext cx="2665080" cy="3507839"/>
          </a:xfrm>
          <a:prstGeom prst="rect">
            <a:avLst/>
          </a:prstGeom>
          <a:noFill/>
          <a:ln>
            <a:noFill/>
          </a:ln>
        </p:spPr>
      </p:pic>
      <p:grpSp>
        <p:nvGrpSpPr>
          <p:cNvPr id="5" name="Grup 5"/>
          <p:cNvGrpSpPr/>
          <p:nvPr/>
        </p:nvGrpSpPr>
        <p:grpSpPr>
          <a:xfrm>
            <a:off x="2844000" y="156960"/>
            <a:ext cx="7745760" cy="906119"/>
            <a:chOff x="2844000" y="156960"/>
            <a:chExt cx="7745760" cy="906119"/>
          </a:xfrm>
        </p:grpSpPr>
        <p:sp>
          <p:nvSpPr>
            <p:cNvPr id="6" name="Yuvarlatılmış Dikdörtgen 6"/>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131">
    <p:spTree>
      <p:nvGrpSpPr>
        <p:cNvPr id="1" name=""/>
        <p:cNvGrpSpPr/>
        <p:nvPr/>
      </p:nvGrpSpPr>
      <p:grpSpPr>
        <a:xfrm>
          <a:off x="0" y="0"/>
          <a:ext cx="0" cy="0"/>
          <a:chOff x="0" y="0"/>
          <a:chExt cx="0" cy="0"/>
        </a:xfrm>
      </p:grpSpPr>
      <p:pic>
        <p:nvPicPr>
          <p:cNvPr id="2" name="Group 1"/>
          <p:cNvPicPr>
            <a:picLocks noChangeAspect="1"/>
          </p:cNvPicPr>
          <p:nvPr/>
        </p:nvPicPr>
        <p:blipFill>
          <a:blip r:embed="rId3"/>
          <a:stretch>
            <a:fillRect/>
          </a:stretch>
        </p:blipFill>
        <p:spPr>
          <a:xfrm>
            <a:off x="2495520" y="5877000"/>
            <a:ext cx="7922520" cy="778680"/>
          </a:xfrm>
          <a:prstGeom prst="rect">
            <a:avLst/>
          </a:prstGeom>
          <a:solidFill>
            <a:srgbClr val="CFE7F5"/>
          </a:solidFill>
          <a:ln w="0">
            <a:solidFill>
              <a:srgbClr val="808080"/>
            </a:solidFill>
            <a:prstDash val="solid"/>
          </a:ln>
        </p:spPr>
      </p:pic>
      <p:sp>
        <p:nvSpPr>
          <p:cNvPr id="3" name="Text Box 15"/>
          <p:cNvSpPr/>
          <p:nvPr/>
        </p:nvSpPr>
        <p:spPr>
          <a:xfrm>
            <a:off x="3790800" y="2636999"/>
            <a:ext cx="2520720" cy="1618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Eldiven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Önlük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0" i="0" u="none" strike="noStrike" kern="1200" spc="0">
                <a:ln>
                  <a:noFill/>
                </a:ln>
                <a:solidFill>
                  <a:srgbClr val="000000"/>
                </a:solidFill>
                <a:latin typeface="Arial" pitchFamily="34"/>
                <a:ea typeface="Microsoft YaHei" pitchFamily="2"/>
                <a:cs typeface="DejaVu Sans" pitchFamily="34"/>
              </a:rPr>
              <a:t>Bone		1</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endParaRPr lang="tr-TR" sz="2000" b="0" i="0" u="none" strike="noStrike" kern="1200" spc="0">
              <a:ln>
                <a:noFill/>
              </a:ln>
              <a:solidFill>
                <a:srgbClr val="000000"/>
              </a:solidFill>
              <a:latin typeface="Arial" pitchFamily="34"/>
              <a:ea typeface="Microsoft YaHei" pitchFamily="2"/>
              <a:cs typeface="DejaVu Sans" pitchFamily="34"/>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331280" algn="l"/>
                <a:tab pos="10780560" algn="l"/>
              </a:tabLst>
              <a:defRPr sz="1800"/>
            </a:pPr>
            <a:r>
              <a:rPr lang="tr-TR" sz="2000" b="1" i="0" u="sng" strike="noStrike" kern="1200" spc="0">
                <a:ln>
                  <a:noFill/>
                </a:ln>
                <a:solidFill>
                  <a:srgbClr val="000000"/>
                </a:solidFill>
                <a:uFillTx/>
                <a:latin typeface="Arial" pitchFamily="34"/>
                <a:ea typeface="Microsoft YaHei" pitchFamily="2"/>
                <a:cs typeface="DejaVu Sans" pitchFamily="34"/>
              </a:rPr>
              <a:t>TOPLAM	3</a:t>
            </a:r>
          </a:p>
        </p:txBody>
      </p:sp>
      <p:pic>
        <p:nvPicPr>
          <p:cNvPr id="4" name="Picture 16"/>
          <p:cNvPicPr>
            <a:picLocks noChangeAspect="1"/>
          </p:cNvPicPr>
          <p:nvPr/>
        </p:nvPicPr>
        <p:blipFill>
          <a:blip r:embed="rId4">
            <a:lum/>
            <a:alphaModFix/>
          </a:blip>
          <a:srcRect/>
          <a:stretch>
            <a:fillRect/>
          </a:stretch>
        </p:blipFill>
        <p:spPr>
          <a:xfrm>
            <a:off x="6622920" y="1988999"/>
            <a:ext cx="4031999" cy="3874680"/>
          </a:xfrm>
          <a:prstGeom prst="rect">
            <a:avLst/>
          </a:prstGeom>
          <a:noFill/>
          <a:ln>
            <a:noFill/>
          </a:ln>
        </p:spPr>
      </p:pic>
      <p:sp>
        <p:nvSpPr>
          <p:cNvPr id="5" name="Rectangle 2"/>
          <p:cNvSpPr/>
          <p:nvPr/>
        </p:nvSpPr>
        <p:spPr>
          <a:xfrm>
            <a:off x="3475440" y="1281240"/>
            <a:ext cx="8532360" cy="24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600" b="1" i="0" u="none" strike="noStrike" kern="1200" spc="0">
                <a:ln>
                  <a:noFill/>
                </a:ln>
                <a:solidFill>
                  <a:srgbClr val="000000"/>
                </a:solidFill>
                <a:latin typeface="Arial" pitchFamily="34"/>
                <a:ea typeface="Microsoft YaHei" pitchFamily="2"/>
                <a:cs typeface="DejaVu Sans" pitchFamily="34"/>
              </a:rPr>
              <a:t>FORMDA YER ALAN BAZI HUSUSLARA İLİŞKİN AÇIKLAMALAR</a:t>
            </a:r>
          </a:p>
        </p:txBody>
      </p:sp>
      <p:grpSp>
        <p:nvGrpSpPr>
          <p:cNvPr id="6" name="Grup 6"/>
          <p:cNvGrpSpPr/>
          <p:nvPr/>
        </p:nvGrpSpPr>
        <p:grpSpPr>
          <a:xfrm>
            <a:off x="2844000" y="156960"/>
            <a:ext cx="7745760" cy="906119"/>
            <a:chOff x="2844000" y="156960"/>
            <a:chExt cx="7745760" cy="906119"/>
          </a:xfrm>
        </p:grpSpPr>
        <p:sp>
          <p:nvSpPr>
            <p:cNvPr id="7" name="Yuvarlatılmış Dikdörtgen 7"/>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132">
    <p:spTree>
      <p:nvGrpSpPr>
        <p:cNvPr id="1" name=""/>
        <p:cNvGrpSpPr/>
        <p:nvPr/>
      </p:nvGrpSpPr>
      <p:grpSpPr>
        <a:xfrm>
          <a:off x="0" y="0"/>
          <a:ext cx="0" cy="0"/>
          <a:chOff x="0" y="0"/>
          <a:chExt cx="0" cy="0"/>
        </a:xfrm>
      </p:grpSpPr>
      <p:pic>
        <p:nvPicPr>
          <p:cNvPr id="2" name="Tablo 3"/>
          <p:cNvPicPr>
            <a:picLocks noChangeAspect="1"/>
          </p:cNvPicPr>
          <p:nvPr/>
        </p:nvPicPr>
        <p:blipFill>
          <a:blip r:embed="rId3"/>
          <a:stretch>
            <a:fillRect/>
          </a:stretch>
        </p:blipFill>
        <p:spPr>
          <a:xfrm>
            <a:off x="1123920" y="753840"/>
            <a:ext cx="10827720" cy="5846040"/>
          </a:xfrm>
          <a:prstGeom prst="rect">
            <a:avLst/>
          </a:prstGeom>
          <a:solidFill>
            <a:srgbClr val="CFE7F5"/>
          </a:solidFill>
          <a:ln w="0">
            <a:solidFill>
              <a:srgbClr val="808080"/>
            </a:solidFill>
            <a:prstDash val="solid"/>
          </a:ln>
        </p:spPr>
      </p:pic>
      <p:grpSp>
        <p:nvGrpSpPr>
          <p:cNvPr id="3" name="Grup 5"/>
          <p:cNvGrpSpPr/>
          <p:nvPr/>
        </p:nvGrpSpPr>
        <p:grpSpPr>
          <a:xfrm>
            <a:off x="2778840" y="0"/>
            <a:ext cx="7745760" cy="631080"/>
            <a:chOff x="2778840" y="0"/>
            <a:chExt cx="7745760" cy="631080"/>
          </a:xfrm>
        </p:grpSpPr>
        <p:sp>
          <p:nvSpPr>
            <p:cNvPr id="4" name="Yuvarlatılmış Dikdörtgen 6"/>
            <p:cNvSpPr/>
            <p:nvPr/>
          </p:nvSpPr>
          <p:spPr>
            <a:xfrm>
              <a:off x="2778840" y="0"/>
              <a:ext cx="7745760" cy="631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815200" y="21960"/>
              <a:ext cx="7672680" cy="60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ÇALIŞMALARINA AİT VERİLER</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133">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611000" y="2337120"/>
            <a:ext cx="10232280" cy="22017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r>
              <a:rPr lang="tr-TR" sz="2000">
                <a:latin typeface="Calibri" pitchFamily="18"/>
              </a:rPr>
              <a:t>	29.09.2010 tarihli ve 27714 sayılı Resmi Gazete’de Başbakanlık Genelgesi olarak yayımlanan Türkiye Sağlıklı Beslenme ve Hareketli Hayat Programı’nın Okullarda Obezite ile Mücadelede Yeterli ve Dengeli Beslenme ve Düzenli Fiziksel Aktivite Alışkanlığının Kazandırılması başlığı kapsamında yürütülen </a:t>
            </a:r>
            <a:r>
              <a:rPr lang="tr-TR" sz="2000" i="1">
                <a:latin typeface="Calibri" pitchFamily="18"/>
              </a:rPr>
              <a:t>Beslenme Dostu Okullar Programı ile okullarda </a:t>
            </a:r>
            <a:r>
              <a:rPr lang="tr-TR" sz="2000">
                <a:latin typeface="Calibri" pitchFamily="18"/>
              </a:rPr>
              <a:t>sağlıklı beslenme ve hareketli yaşam konularında duyarlılığın arttırılması, bu konuda yapılan iyi uygulamaların desteklenmesi ve okul sağlığının daha iyi düzeye çıkarılması hedeflemektedir.</a:t>
            </a:r>
          </a:p>
        </p:txBody>
      </p:sp>
      <p:grpSp>
        <p:nvGrpSpPr>
          <p:cNvPr id="3" name="Grup 3"/>
          <p:cNvGrpSpPr/>
          <p:nvPr/>
        </p:nvGrpSpPr>
        <p:grpSpPr>
          <a:xfrm>
            <a:off x="2844000" y="156960"/>
            <a:ext cx="7745760" cy="906119"/>
            <a:chOff x="2844000" y="156960"/>
            <a:chExt cx="7745760" cy="906119"/>
          </a:xfrm>
        </p:grpSpPr>
        <p:sp>
          <p:nvSpPr>
            <p:cNvPr id="4" name="Yuvarlatılmış Dikdörtgen 4"/>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Amaç">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715760" y="1908000"/>
            <a:ext cx="2329200" cy="4755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000" b="1"/>
              <a:t>Amaç</a:t>
            </a:r>
          </a:p>
        </p:txBody>
      </p:sp>
      <p:sp>
        <p:nvSpPr>
          <p:cNvPr id="3" name="İçerik Yer Tutucusu 2"/>
          <p:cNvSpPr txBox="1">
            <a:spLocks noGrp="1"/>
          </p:cNvSpPr>
          <p:nvPr>
            <p:ph type="body" idx="4294967295"/>
          </p:nvPr>
        </p:nvSpPr>
        <p:spPr>
          <a:xfrm>
            <a:off x="1676519" y="1825560"/>
            <a:ext cx="9709560" cy="159228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endParaRPr lang="tr-TR">
              <a:latin typeface="Calibri" pitchFamily="18"/>
            </a:endParaRPr>
          </a:p>
          <a:p>
            <a:pPr marL="0" lvl="0" indent="0" algn="just">
              <a:spcBef>
                <a:spcPts val="1001"/>
              </a:spcBef>
              <a:buNone/>
            </a:pPr>
            <a:r>
              <a:rPr lang="tr-TR" sz="2600">
                <a:latin typeface="Calibri" pitchFamily="18"/>
              </a:rPr>
              <a:t>Millî Eğitim Bakanlığı’na bağlı resmi/özel okul/kurumların sağlıklı beslenme ve hareketli yaşam konularında teşvik edilmesi ve bu konuda yapılan iyi uygulamaların desteklenmesi ile okul ortamı ve öğrenci sağlığının geliştirilmesidir.</a:t>
            </a:r>
          </a:p>
        </p:txBody>
      </p:sp>
      <p:pic>
        <p:nvPicPr>
          <p:cNvPr id="4" name="Resim 3"/>
          <p:cNvPicPr>
            <a:picLocks noChangeAspect="1"/>
          </p:cNvPicPr>
          <p:nvPr/>
        </p:nvPicPr>
        <p:blipFill>
          <a:blip r:embed="rId3">
            <a:lum/>
            <a:alphaModFix/>
          </a:blip>
          <a:srcRect/>
          <a:stretch>
            <a:fillRect/>
          </a:stretch>
        </p:blipFill>
        <p:spPr>
          <a:xfrm>
            <a:off x="2551680" y="3711960"/>
            <a:ext cx="7958880" cy="3003120"/>
          </a:xfrm>
          <a:prstGeom prst="rect">
            <a:avLst/>
          </a:prstGeom>
          <a:noFill/>
          <a:ln>
            <a:noFill/>
          </a:ln>
        </p:spPr>
      </p:pic>
      <p:grpSp>
        <p:nvGrpSpPr>
          <p:cNvPr id="5" name="Grup 4"/>
          <p:cNvGrpSpPr/>
          <p:nvPr/>
        </p:nvGrpSpPr>
        <p:grpSpPr>
          <a:xfrm>
            <a:off x="2844000" y="156960"/>
            <a:ext cx="7745760" cy="906119"/>
            <a:chOff x="2844000" y="156960"/>
            <a:chExt cx="7745760" cy="906119"/>
          </a:xfrm>
        </p:grpSpPr>
        <p:sp>
          <p:nvSpPr>
            <p:cNvPr id="6" name="Yuvarlatılmış Dikdörtgen 5"/>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135">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436759" y="1893960"/>
            <a:ext cx="10536840" cy="3858119"/>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Font typeface="Arial" pitchFamily="32"/>
              <a:buChar char="•"/>
            </a:pPr>
            <a:r>
              <a:rPr lang="tr-TR" b="1">
                <a:latin typeface="Calibri" pitchFamily="18"/>
              </a:rPr>
              <a:t>COSI TUR 2013 </a:t>
            </a:r>
            <a:r>
              <a:rPr lang="tr-TR">
                <a:latin typeface="Calibri" pitchFamily="18"/>
              </a:rPr>
              <a:t>Araştırması sonuçlarına göre 2. sınıf çocuklarının %14,2’si kilolu, </a:t>
            </a:r>
            <a:r>
              <a:rPr lang="tr-TR" b="1">
                <a:latin typeface="Calibri" pitchFamily="18"/>
              </a:rPr>
              <a:t>%8,3’ü şişman</a:t>
            </a:r>
            <a:r>
              <a:rPr lang="tr-TR">
                <a:latin typeface="Calibri" pitchFamily="18"/>
              </a:rPr>
              <a:t> olarak bulunmuştur.</a:t>
            </a:r>
          </a:p>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a:p>
            <a:pPr marL="0" lvl="0" indent="0">
              <a:spcBef>
                <a:spcPts val="1001"/>
              </a:spcBef>
              <a:buFont typeface="Arial" pitchFamily="32"/>
              <a:buChar char="•"/>
            </a:pPr>
            <a:r>
              <a:rPr lang="tr-TR" b="1">
                <a:latin typeface="Calibri" pitchFamily="18"/>
              </a:rPr>
              <a:t>COSI TUR 2016 </a:t>
            </a:r>
            <a:r>
              <a:rPr lang="tr-TR">
                <a:latin typeface="Calibri" pitchFamily="18"/>
              </a:rPr>
              <a:t>Araştırması sonuçlarına göre 2. sınıf çocuklarının %14,6’sı kilolu, </a:t>
            </a:r>
            <a:r>
              <a:rPr lang="tr-TR" b="1">
                <a:latin typeface="Calibri" pitchFamily="18"/>
              </a:rPr>
              <a:t>%9,9’u şişman</a:t>
            </a:r>
            <a:r>
              <a:rPr lang="tr-TR">
                <a:latin typeface="Calibri" pitchFamily="18"/>
              </a:rPr>
              <a:t> olarak bulunmuştur.</a:t>
            </a:r>
          </a:p>
          <a:p>
            <a:pPr marL="0" lvl="0" indent="0">
              <a:spcBef>
                <a:spcPts val="1001"/>
              </a:spcBef>
              <a:buNone/>
            </a:pPr>
            <a:endParaRPr lang="tr-TR">
              <a:latin typeface="Calibri" pitchFamily="18"/>
            </a:endParaRPr>
          </a:p>
        </p:txBody>
      </p:sp>
      <p:grpSp>
        <p:nvGrpSpPr>
          <p:cNvPr id="3" name="Grup 6"/>
          <p:cNvGrpSpPr/>
          <p:nvPr/>
        </p:nvGrpSpPr>
        <p:grpSpPr>
          <a:xfrm>
            <a:off x="2615400" y="266040"/>
            <a:ext cx="7745760" cy="906119"/>
            <a:chOff x="2615400" y="266040"/>
            <a:chExt cx="7745760" cy="906119"/>
          </a:xfrm>
        </p:grpSpPr>
        <p:sp>
          <p:nvSpPr>
            <p:cNvPr id="4" name="Yuvarlatılmış Dikdörtgen 7"/>
            <p:cNvSpPr/>
            <p:nvPr/>
          </p:nvSpPr>
          <p:spPr>
            <a:xfrm>
              <a:off x="2615400" y="26604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652119" y="29736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ÜLKEMİZDE ÇOCUKLUK ÇAĞI ŞİŞMANLIK VERİLERİ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136">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632960" y="1335600"/>
            <a:ext cx="10101600" cy="538020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Font typeface="Arial" pitchFamily="32"/>
              <a:buChar char="•"/>
            </a:pPr>
            <a:r>
              <a:rPr lang="tr-TR">
                <a:latin typeface="Calibri" pitchFamily="18"/>
              </a:rPr>
              <a:t>Avrupa bölgesindeki 17 ülkenin dahil olduğu “Nutrition Friendly Schools İnitiatives- Beslenme Dostu Okul Girişimi” T.C. Milli Eğitim Bakanlığı ile T.C Sağlık Bakanlığı arasında 21.01.2010 tarihinde  imzalanan protokol ile ülkemizde başlatılmıştır.</a:t>
            </a:r>
          </a:p>
          <a:p>
            <a:pPr marL="0" lvl="0" indent="0" algn="just">
              <a:spcBef>
                <a:spcPts val="1001"/>
              </a:spcBef>
              <a:buNone/>
            </a:pPr>
            <a:endParaRPr lang="tr-TR">
              <a:latin typeface="Calibri" pitchFamily="18"/>
            </a:endParaRPr>
          </a:p>
          <a:p>
            <a:pPr marL="0" lvl="0" indent="0">
              <a:spcBef>
                <a:spcPts val="1001"/>
              </a:spcBef>
              <a:buNone/>
            </a:pPr>
            <a:endParaRPr lang="tr-TR">
              <a:latin typeface="Calibri" pitchFamily="18"/>
            </a:endParaRPr>
          </a:p>
        </p:txBody>
      </p:sp>
      <p:grpSp>
        <p:nvGrpSpPr>
          <p:cNvPr id="3" name="Grup 4"/>
          <p:cNvGrpSpPr/>
          <p:nvPr/>
        </p:nvGrpSpPr>
        <p:grpSpPr>
          <a:xfrm>
            <a:off x="2844000" y="156960"/>
            <a:ext cx="7745760" cy="906119"/>
            <a:chOff x="2844000" y="156960"/>
            <a:chExt cx="7745760" cy="906119"/>
          </a:xfrm>
        </p:grpSpPr>
        <p:sp>
          <p:nvSpPr>
            <p:cNvPr id="4" name="Yuvarlatılmış Dikdörtgen 5"/>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pic>
        <p:nvPicPr>
          <p:cNvPr id="6" name="Resim 8"/>
          <p:cNvPicPr>
            <a:picLocks noChangeAspect="1"/>
          </p:cNvPicPr>
          <p:nvPr/>
        </p:nvPicPr>
        <p:blipFill>
          <a:blip r:embed="rId3">
            <a:lum/>
            <a:alphaModFix/>
          </a:blip>
          <a:srcRect/>
          <a:stretch>
            <a:fillRect/>
          </a:stretch>
        </p:blipFill>
        <p:spPr>
          <a:xfrm>
            <a:off x="3973319" y="2982600"/>
            <a:ext cx="5420880" cy="36136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137">
    <p:spTree>
      <p:nvGrpSpPr>
        <p:cNvPr id="1" name=""/>
        <p:cNvGrpSpPr/>
        <p:nvPr/>
      </p:nvGrpSpPr>
      <p:grpSpPr>
        <a:xfrm>
          <a:off x="0" y="0"/>
          <a:ext cx="0" cy="0"/>
          <a:chOff x="0" y="0"/>
          <a:chExt cx="0" cy="0"/>
        </a:xfrm>
      </p:grpSpPr>
      <p:sp>
        <p:nvSpPr>
          <p:cNvPr id="2" name="İçerik Yer Tutucusu 2"/>
          <p:cNvSpPr txBox="1">
            <a:spLocks noGrp="1"/>
          </p:cNvSpPr>
          <p:nvPr>
            <p:ph type="body" idx="4294967295"/>
          </p:nvPr>
        </p:nvSpPr>
        <p:spPr>
          <a:xfrm>
            <a:off x="1404360" y="1825560"/>
            <a:ext cx="1033020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Clr>
                <a:srgbClr val="000000"/>
              </a:buClr>
              <a:buFont typeface="Arial" pitchFamily="32"/>
              <a:buChar char="•"/>
            </a:pPr>
            <a:r>
              <a:rPr lang="tr-TR">
                <a:latin typeface="Calibri" pitchFamily="18"/>
              </a:rPr>
              <a:t>Şu an Millî Eğitim Bakanlığı ile Sağlık Bakanlığı arasında 17.05.2016 tarihinde imzalanan “Okul Sağlığı Hizmetleri İş Birliği Protokolü” kapsamında yürütülmektedir.</a:t>
            </a:r>
          </a:p>
          <a:p>
            <a:pPr marL="0" lvl="0" indent="0" algn="just">
              <a:spcBef>
                <a:spcPts val="1001"/>
              </a:spcBef>
              <a:buNone/>
            </a:pPr>
            <a:endParaRPr lang="tr-TR">
              <a:latin typeface="Calibri" pitchFamily="18"/>
            </a:endParaRPr>
          </a:p>
          <a:p>
            <a:pPr marL="0" lvl="0" indent="0" algn="just">
              <a:spcBef>
                <a:spcPts val="1001"/>
              </a:spcBef>
              <a:buClr>
                <a:srgbClr val="000000"/>
              </a:buClr>
              <a:buFont typeface="Arial" pitchFamily="32"/>
              <a:buChar char="•"/>
            </a:pPr>
            <a:r>
              <a:rPr lang="tr-TR">
                <a:latin typeface="Calibri" pitchFamily="18"/>
              </a:rPr>
              <a:t>Programın yürütülmesinde Sağlık Bakanlığı adına Halk Sağlığı Genel Müdürlüğü, Millî Eğitim Bakanlığı adına Destek Hizmetleri Genel Müdürlüğü yetkilidir.</a:t>
            </a:r>
          </a:p>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p:txBody>
      </p:sp>
      <p:grpSp>
        <p:nvGrpSpPr>
          <p:cNvPr id="3" name="Grup 3"/>
          <p:cNvGrpSpPr/>
          <p:nvPr/>
        </p:nvGrpSpPr>
        <p:grpSpPr>
          <a:xfrm>
            <a:off x="2844000" y="156960"/>
            <a:ext cx="7745760" cy="906119"/>
            <a:chOff x="2844000" y="156960"/>
            <a:chExt cx="7745760" cy="906119"/>
          </a:xfrm>
        </p:grpSpPr>
        <p:sp>
          <p:nvSpPr>
            <p:cNvPr id="4" name="Yuvarlatılmış Dikdörtgen 4"/>
            <p:cNvSpPr/>
            <p:nvPr/>
          </p:nvSpPr>
          <p:spPr>
            <a:xfrm>
              <a:off x="2844000" y="1569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880720" y="1882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138">
    <p:spTree>
      <p:nvGrpSpPr>
        <p:cNvPr id="1" name=""/>
        <p:cNvGrpSpPr/>
        <p:nvPr/>
      </p:nvGrpSpPr>
      <p:grpSpPr>
        <a:xfrm>
          <a:off x="0" y="0"/>
          <a:ext cx="0" cy="0"/>
          <a:chOff x="0" y="0"/>
          <a:chExt cx="0" cy="0"/>
        </a:xfrm>
      </p:grpSpPr>
      <p:pic>
        <p:nvPicPr>
          <p:cNvPr id="2" name="İçerik Yer Tutucusu 5"/>
          <p:cNvPicPr>
            <a:picLocks noChangeAspect="1"/>
          </p:cNvPicPr>
          <p:nvPr/>
        </p:nvPicPr>
        <p:blipFill>
          <a:blip r:embed="rId3"/>
          <a:stretch>
            <a:fillRect/>
          </a:stretch>
        </p:blipFill>
        <p:spPr>
          <a:xfrm>
            <a:off x="1632960" y="2743199"/>
            <a:ext cx="9197640" cy="1479599"/>
          </a:xfrm>
          <a:prstGeom prst="rect">
            <a:avLst/>
          </a:prstGeom>
          <a:solidFill>
            <a:srgbClr val="CFE7F5"/>
          </a:solidFill>
          <a:ln w="0">
            <a:solidFill>
              <a:srgbClr val="808080"/>
            </a:solidFill>
            <a:prstDash val="solid"/>
          </a:ln>
        </p:spPr>
      </p:pic>
      <p:sp>
        <p:nvSpPr>
          <p:cNvPr id="3" name="Metin kutusu 6"/>
          <p:cNvSpPr/>
          <p:nvPr/>
        </p:nvSpPr>
        <p:spPr>
          <a:xfrm>
            <a:off x="3864600" y="1698119"/>
            <a:ext cx="48110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000" b="0" i="0" u="none" strike="noStrike" kern="1200" spc="0">
                <a:ln>
                  <a:noFill/>
                </a:ln>
                <a:solidFill>
                  <a:srgbClr val="000000"/>
                </a:solidFill>
                <a:latin typeface="Calibri" pitchFamily="18"/>
                <a:ea typeface="Microsoft YaHei" pitchFamily="2"/>
                <a:cs typeface="Mangal" pitchFamily="2"/>
              </a:rPr>
              <a:t>2018-2019 Eğitim Öğretim Yılı Sonu Verileri</a:t>
            </a:r>
          </a:p>
        </p:txBody>
      </p:sp>
      <p:grpSp>
        <p:nvGrpSpPr>
          <p:cNvPr id="4" name="Grup 4"/>
          <p:cNvGrpSpPr/>
          <p:nvPr/>
        </p:nvGrpSpPr>
        <p:grpSpPr>
          <a:xfrm>
            <a:off x="2397240" y="374760"/>
            <a:ext cx="7745760" cy="906119"/>
            <a:chOff x="2397240" y="374760"/>
            <a:chExt cx="7745760" cy="906119"/>
          </a:xfrm>
        </p:grpSpPr>
        <p:sp>
          <p:nvSpPr>
            <p:cNvPr id="5" name="Yuvarlatılmış Dikdörtgen 7"/>
            <p:cNvSpPr/>
            <p:nvPr/>
          </p:nvSpPr>
          <p:spPr>
            <a:xfrm>
              <a:off x="2397240" y="3747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433600" y="4060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Kimler Başvuru Yapabilir?">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404360" y="1620360"/>
            <a:ext cx="5398920" cy="5799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a:t>Kimler Başvuru Yapabilir?</a:t>
            </a:r>
          </a:p>
        </p:txBody>
      </p:sp>
      <p:sp>
        <p:nvSpPr>
          <p:cNvPr id="3" name="İçerik Yer Tutucusu 2"/>
          <p:cNvSpPr txBox="1">
            <a:spLocks noGrp="1"/>
          </p:cNvSpPr>
          <p:nvPr>
            <p:ph type="body" idx="4294967295"/>
          </p:nvPr>
        </p:nvSpPr>
        <p:spPr>
          <a:xfrm>
            <a:off x="1404360" y="1504080"/>
            <a:ext cx="10275840" cy="4656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a:p>
            <a:pPr marL="0" lvl="0" indent="0">
              <a:spcBef>
                <a:spcPts val="1001"/>
              </a:spcBef>
              <a:buNone/>
            </a:pPr>
            <a:r>
              <a:rPr lang="tr-TR">
                <a:latin typeface="Calibri" pitchFamily="18"/>
              </a:rPr>
              <a:t>Beyaz Bayrak Sertifikası olması şartıyla</a:t>
            </a:r>
          </a:p>
          <a:p>
            <a:pPr marL="0" lvl="0" indent="0">
              <a:spcBef>
                <a:spcPts val="1001"/>
              </a:spcBef>
              <a:buClr>
                <a:srgbClr val="000000"/>
              </a:buClr>
              <a:buFont typeface="Arial" pitchFamily="32"/>
              <a:buChar char="•"/>
            </a:pPr>
            <a:r>
              <a:rPr lang="tr-TR">
                <a:latin typeface="Calibri" pitchFamily="18"/>
              </a:rPr>
              <a:t>Millî Eğitim Bakanlığı’na bağlı resmi ve özel;</a:t>
            </a:r>
          </a:p>
          <a:p>
            <a:pPr marL="0" lvl="0" indent="0">
              <a:spcBef>
                <a:spcPts val="1001"/>
              </a:spcBef>
              <a:buClr>
                <a:srgbClr val="000000"/>
              </a:buClr>
              <a:buFont typeface="Arial" pitchFamily="32"/>
              <a:buChar char="•"/>
            </a:pPr>
            <a:r>
              <a:rPr lang="tr-TR">
                <a:latin typeface="Calibri" pitchFamily="18"/>
              </a:rPr>
              <a:t>Okul öncesi (anaokulu),</a:t>
            </a:r>
          </a:p>
          <a:p>
            <a:pPr marL="0" lvl="0" indent="0">
              <a:spcBef>
                <a:spcPts val="1001"/>
              </a:spcBef>
              <a:buClr>
                <a:srgbClr val="000000"/>
              </a:buClr>
              <a:buFont typeface="Arial" pitchFamily="32"/>
              <a:buChar char="•"/>
            </a:pPr>
            <a:r>
              <a:rPr lang="tr-TR">
                <a:latin typeface="Calibri" pitchFamily="18"/>
              </a:rPr>
              <a:t>İlkokulu,</a:t>
            </a:r>
          </a:p>
          <a:p>
            <a:pPr marL="0" lvl="0" indent="0">
              <a:spcBef>
                <a:spcPts val="1001"/>
              </a:spcBef>
              <a:buClr>
                <a:srgbClr val="000000"/>
              </a:buClr>
              <a:buFont typeface="Arial" pitchFamily="32"/>
              <a:buChar char="•"/>
            </a:pPr>
            <a:r>
              <a:rPr lang="tr-TR">
                <a:latin typeface="Calibri" pitchFamily="18"/>
              </a:rPr>
              <a:t>Ortaokul,</a:t>
            </a:r>
          </a:p>
          <a:p>
            <a:pPr marL="0" lvl="0" indent="0">
              <a:spcBef>
                <a:spcPts val="1001"/>
              </a:spcBef>
              <a:buClr>
                <a:srgbClr val="000000"/>
              </a:buClr>
              <a:buFont typeface="Arial" pitchFamily="32"/>
              <a:buChar char="•"/>
            </a:pPr>
            <a:r>
              <a:rPr lang="tr-TR">
                <a:latin typeface="Calibri" pitchFamily="18"/>
              </a:rPr>
              <a:t>Liseler,</a:t>
            </a:r>
          </a:p>
          <a:p>
            <a:pPr marL="0" lvl="0" indent="0">
              <a:spcBef>
                <a:spcPts val="1001"/>
              </a:spcBef>
              <a:buClr>
                <a:srgbClr val="000000"/>
              </a:buClr>
              <a:buFont typeface="Arial" pitchFamily="32"/>
              <a:buChar char="•"/>
            </a:pPr>
            <a:r>
              <a:rPr lang="tr-TR">
                <a:latin typeface="Calibri" pitchFamily="18"/>
              </a:rPr>
              <a:t>Meslekî eğitim merkezleri,</a:t>
            </a:r>
          </a:p>
          <a:p>
            <a:pPr marL="0" lvl="0" indent="0">
              <a:spcBef>
                <a:spcPts val="1001"/>
              </a:spcBef>
              <a:buClr>
                <a:srgbClr val="000000"/>
              </a:buClr>
              <a:buFont typeface="Arial" pitchFamily="32"/>
              <a:buChar char="•"/>
            </a:pPr>
            <a:r>
              <a:rPr lang="tr-TR">
                <a:latin typeface="Calibri" pitchFamily="18"/>
              </a:rPr>
              <a:t>Özel eğitim uygulama ve iş eğitim merkezleri</a:t>
            </a:r>
          </a:p>
          <a:p>
            <a:pPr marL="0" lvl="0" indent="0">
              <a:spcBef>
                <a:spcPts val="1001"/>
              </a:spcBef>
              <a:buNone/>
            </a:pPr>
            <a:endParaRPr lang="tr-TR">
              <a:latin typeface="Calibri" pitchFamily="18"/>
            </a:endParaRPr>
          </a:p>
        </p:txBody>
      </p:sp>
      <p:grpSp>
        <p:nvGrpSpPr>
          <p:cNvPr id="4" name="Grup 3"/>
          <p:cNvGrpSpPr/>
          <p:nvPr/>
        </p:nvGrpSpPr>
        <p:grpSpPr>
          <a:xfrm>
            <a:off x="2397240" y="374760"/>
            <a:ext cx="7745760" cy="906119"/>
            <a:chOff x="2397240" y="374760"/>
            <a:chExt cx="7745760" cy="906119"/>
          </a:xfrm>
        </p:grpSpPr>
        <p:sp>
          <p:nvSpPr>
            <p:cNvPr id="5" name="Yuvarlatılmış Dikdörtgen 4"/>
            <p:cNvSpPr/>
            <p:nvPr/>
          </p:nvSpPr>
          <p:spPr>
            <a:xfrm>
              <a:off x="2397240" y="3747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433600" y="4060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104">
    <p:spTree>
      <p:nvGrpSpPr>
        <p:cNvPr id="1" name=""/>
        <p:cNvGrpSpPr/>
        <p:nvPr/>
      </p:nvGrpSpPr>
      <p:grpSpPr>
        <a:xfrm>
          <a:off x="0" y="0"/>
          <a:ext cx="0" cy="0"/>
          <a:chOff x="0" y="0"/>
          <a:chExt cx="0" cy="0"/>
        </a:xfrm>
      </p:grpSpPr>
      <p:sp>
        <p:nvSpPr>
          <p:cNvPr id="2" name="Rectangle 3"/>
          <p:cNvSpPr/>
          <p:nvPr/>
        </p:nvSpPr>
        <p:spPr>
          <a:xfrm>
            <a:off x="1687319" y="1919160"/>
            <a:ext cx="10036440" cy="3995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6800" rIns="90000" bIns="46800" anchor="t" anchorCtr="0" compatLnSpc="0">
            <a:spAutoFit/>
          </a:bodyPr>
          <a:lstStyle/>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1800" b="0" i="0" u="none" strike="noStrike" kern="1200" spc="0">
              <a:ln>
                <a:noFill/>
              </a:ln>
              <a:solidFill>
                <a:srgbClr val="000000"/>
              </a:solidFill>
              <a:latin typeface="Arial" pitchFamily="34"/>
              <a:ea typeface="Microsoft YaHei" pitchFamily="2"/>
              <a:cs typeface="Times New Roman" pitchFamily="18"/>
            </a:endParaRP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1800" b="0" i="0" u="none" strike="noStrike" kern="1200" spc="0">
              <a:ln>
                <a:noFill/>
              </a:ln>
              <a:solidFill>
                <a:srgbClr val="000000"/>
              </a:solidFill>
              <a:latin typeface="Arial" pitchFamily="34"/>
              <a:ea typeface="Microsoft YaHei" pitchFamily="2"/>
              <a:cs typeface="Times New Roman" pitchFamily="18"/>
            </a:endParaRP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0" i="0" u="none" strike="noStrike" kern="1200" spc="0">
                <a:ln>
                  <a:noFill/>
                </a:ln>
                <a:solidFill>
                  <a:srgbClr val="000000"/>
                </a:solidFill>
                <a:latin typeface="Arial" pitchFamily="34"/>
                <a:ea typeface="Microsoft YaHei" pitchFamily="2"/>
                <a:cs typeface="Times New Roman" pitchFamily="18"/>
              </a:rPr>
              <a:t>Millî Eğitim Bakanlığına bağlı </a:t>
            </a:r>
            <a:r>
              <a:rPr lang="tr-TR" sz="1800" b="0" i="0" u="none" strike="noStrike" kern="1200" spc="0">
                <a:ln>
                  <a:noFill/>
                </a:ln>
                <a:solidFill>
                  <a:srgbClr val="000000"/>
                </a:solidFill>
                <a:latin typeface="Arial" pitchFamily="34"/>
                <a:ea typeface="Microsoft YaHei" pitchFamily="2"/>
                <a:cs typeface="DejaVu Sans" pitchFamily="34"/>
              </a:rPr>
              <a:t>örgün ve yaygın eğitim kurumlarının temizlik ve hijyen konusunda teşvik edilmesi, okul sağlığının daha iyi düzeye çıkarılması, yaşam kalitesinin yükseltilmesi ve yeterli eğitim almış sağlıklı nesiller yetiştirilmesi amaçlanmaktadır. Temiz ve hijyenik ortamların sağlanması kadar devamını sürdürmekte önemlidir. Bu ortamları  kullananlarında bu kriterlerin korunmasında ve devamının sağlanmasında büyük önem  taşımaktadır. Bu amaçla projenin kazanımlarından biriside farkındalık yaratmaktır. Projede  başarılı olmak ve devamını sağlamak öğrencilerimizle birlikte onlara eğitim veren</a:t>
            </a: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Eğitimcilerimizin, kurumda çalışan tüm personelimizin ve velilerimizin katılımlarının  sağlanması ve projeye sahip çıkmaları ile olacaktır.</a:t>
            </a: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a:t>
            </a:r>
            <a:r>
              <a:rPr lang="tr-TR" sz="1800" b="1" i="0" u="none" strike="noStrike" kern="1200" spc="0">
                <a:ln>
                  <a:noFill/>
                </a:ln>
                <a:solidFill>
                  <a:srgbClr val="000000"/>
                </a:solidFill>
                <a:latin typeface="Arial" pitchFamily="34"/>
                <a:ea typeface="Microsoft YaHei" pitchFamily="2"/>
                <a:cs typeface="DejaVu Sans" pitchFamily="34"/>
              </a:rPr>
              <a:t>’Beyaz Bayrak’’ </a:t>
            </a:r>
            <a:r>
              <a:rPr lang="tr-TR" sz="1800" b="0" i="0" u="none" strike="noStrike" kern="1200" spc="0">
                <a:ln>
                  <a:noFill/>
                </a:ln>
                <a:solidFill>
                  <a:srgbClr val="000000"/>
                </a:solidFill>
                <a:latin typeface="Arial" pitchFamily="34"/>
                <a:ea typeface="Microsoft YaHei" pitchFamily="2"/>
                <a:cs typeface="DejaVu Sans" pitchFamily="34"/>
              </a:rPr>
              <a:t>projesi bireysel bir proje olmayıp kurum çatısı altında olan her bireyi  kapsamaktadır.</a:t>
            </a:r>
          </a:p>
          <a:p>
            <a:pPr marL="0" marR="0" lvl="0" indent="343080" algn="just"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endParaRPr lang="tr-TR" sz="2200" b="0" i="0" u="none" strike="noStrike" kern="1200" spc="0">
              <a:ln>
                <a:noFill/>
              </a:ln>
              <a:solidFill>
                <a:srgbClr val="000000"/>
              </a:solidFill>
              <a:latin typeface="Arial" pitchFamily="34"/>
              <a:ea typeface="Microsoft YaHei" pitchFamily="2"/>
              <a:cs typeface="DejaVu Sans" pitchFamily="34"/>
            </a:endParaRPr>
          </a:p>
        </p:txBody>
      </p:sp>
      <p:sp>
        <p:nvSpPr>
          <p:cNvPr id="3" name="Rectangle 4"/>
          <p:cNvSpPr/>
          <p:nvPr/>
        </p:nvSpPr>
        <p:spPr>
          <a:xfrm>
            <a:off x="2063520" y="2060639"/>
            <a:ext cx="182952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Projenin Amacı</a:t>
            </a:r>
          </a:p>
        </p:txBody>
      </p:sp>
      <p:grpSp>
        <p:nvGrpSpPr>
          <p:cNvPr id="4" name="Grup 4"/>
          <p:cNvGrpSpPr/>
          <p:nvPr/>
        </p:nvGrpSpPr>
        <p:grpSpPr>
          <a:xfrm>
            <a:off x="2475720" y="115920"/>
            <a:ext cx="7745760" cy="905759"/>
            <a:chOff x="2475720" y="115920"/>
            <a:chExt cx="7745760" cy="905759"/>
          </a:xfrm>
        </p:grpSpPr>
        <p:sp>
          <p:nvSpPr>
            <p:cNvPr id="5" name="Yuvarlatılmış Dikdörtgen 5"/>
            <p:cNvSpPr/>
            <p:nvPr/>
          </p:nvSpPr>
          <p:spPr>
            <a:xfrm>
              <a:off x="2475720" y="115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12440" y="146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Başvuru Nasıl Yapılmalıdır?">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436759" y="1284480"/>
            <a:ext cx="3678840" cy="685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400" b="1"/>
              <a:t>Başvuru Nasıl Yapılmalıdır?</a:t>
            </a:r>
          </a:p>
        </p:txBody>
      </p:sp>
      <p:sp>
        <p:nvSpPr>
          <p:cNvPr id="3" name="İçerik Yer Tutucusu 2"/>
          <p:cNvSpPr txBox="1">
            <a:spLocks noGrp="1"/>
          </p:cNvSpPr>
          <p:nvPr>
            <p:ph type="body" idx="4294967295"/>
          </p:nvPr>
        </p:nvSpPr>
        <p:spPr>
          <a:xfrm>
            <a:off x="1436759" y="1284480"/>
            <a:ext cx="10515240" cy="465264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a:latin typeface="Calibri" pitchFamily="18"/>
            </a:endParaRPr>
          </a:p>
          <a:p>
            <a:pPr marL="0" lvl="0" indent="0">
              <a:spcBef>
                <a:spcPts val="1001"/>
              </a:spcBef>
              <a:buNone/>
            </a:pPr>
            <a:r>
              <a:rPr lang="tr-TR">
                <a:latin typeface="Calibri" pitchFamily="18"/>
              </a:rPr>
              <a:t>“Başvuru dosyası” hazırlamalıdır</a:t>
            </a:r>
          </a:p>
          <a:p>
            <a:pPr marL="0" lvl="0" indent="0">
              <a:spcBef>
                <a:spcPts val="1001"/>
              </a:spcBef>
              <a:buNone/>
            </a:pPr>
            <a:r>
              <a:rPr lang="tr-TR">
                <a:latin typeface="Calibri" pitchFamily="18"/>
              </a:rPr>
              <a:t>Başvuru dosyası içinde;</a:t>
            </a:r>
          </a:p>
          <a:p>
            <a:pPr marL="0" lvl="0" indent="0">
              <a:spcBef>
                <a:spcPts val="1001"/>
              </a:spcBef>
              <a:buFont typeface="Arial" pitchFamily="32"/>
              <a:buChar char="•"/>
            </a:pPr>
            <a:r>
              <a:rPr lang="tr-TR">
                <a:latin typeface="Calibri" pitchFamily="18"/>
              </a:rPr>
              <a:t>Beyaz Bayrak sertifikasının örneği,</a:t>
            </a:r>
          </a:p>
          <a:p>
            <a:pPr marL="0" lvl="0" indent="0">
              <a:spcBef>
                <a:spcPts val="1001"/>
              </a:spcBef>
              <a:buFont typeface="Arial" pitchFamily="32"/>
              <a:buChar char="•"/>
            </a:pPr>
            <a:r>
              <a:rPr lang="tr-TR">
                <a:latin typeface="Calibri" pitchFamily="18"/>
              </a:rPr>
              <a:t>Okul Sağlığı Yönetim Ekibi üye listesi,</a:t>
            </a:r>
          </a:p>
          <a:p>
            <a:pPr marL="0" lvl="0" indent="0">
              <a:spcBef>
                <a:spcPts val="1001"/>
              </a:spcBef>
              <a:buFont typeface="Arial" pitchFamily="32"/>
              <a:buChar char="•"/>
            </a:pPr>
            <a:r>
              <a:rPr lang="tr-TR">
                <a:latin typeface="Calibri" pitchFamily="18"/>
              </a:rPr>
              <a:t>Ekip tarafından hazırlanan okul/kuruma özgü yıllık BDO planı,</a:t>
            </a:r>
          </a:p>
          <a:p>
            <a:pPr marL="0" lvl="0" indent="0">
              <a:spcBef>
                <a:spcPts val="1001"/>
              </a:spcBef>
              <a:buFont typeface="Arial" pitchFamily="32"/>
              <a:buChar char="•"/>
            </a:pPr>
            <a:r>
              <a:rPr lang="tr-TR">
                <a:latin typeface="Calibri" pitchFamily="18"/>
              </a:rPr>
              <a:t>Plan kapsamında gerçekleştirilen etkinliklere ait belgeler</a:t>
            </a:r>
          </a:p>
        </p:txBody>
      </p:sp>
      <p:grpSp>
        <p:nvGrpSpPr>
          <p:cNvPr id="4" name="Grup 3"/>
          <p:cNvGrpSpPr/>
          <p:nvPr/>
        </p:nvGrpSpPr>
        <p:grpSpPr>
          <a:xfrm>
            <a:off x="2560319" y="103320"/>
            <a:ext cx="7745760" cy="906119"/>
            <a:chOff x="2560319" y="103320"/>
            <a:chExt cx="7745760" cy="906119"/>
          </a:xfrm>
        </p:grpSpPr>
        <p:sp>
          <p:nvSpPr>
            <p:cNvPr id="5" name="Yuvarlatılmış Dikdörtgen 4"/>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141">
    <p:spTree>
      <p:nvGrpSpPr>
        <p:cNvPr id="1" name=""/>
        <p:cNvGrpSpPr/>
        <p:nvPr/>
      </p:nvGrpSpPr>
      <p:grpSpPr>
        <a:xfrm>
          <a:off x="0" y="0"/>
          <a:ext cx="0" cy="0"/>
          <a:chOff x="0" y="0"/>
          <a:chExt cx="0" cy="0"/>
        </a:xfrm>
      </p:grpSpPr>
      <p:pic>
        <p:nvPicPr>
          <p:cNvPr id="2" name="Resim 1"/>
          <p:cNvPicPr>
            <a:picLocks noChangeAspect="1"/>
          </p:cNvPicPr>
          <p:nvPr/>
        </p:nvPicPr>
        <p:blipFill>
          <a:blip r:embed="rId3">
            <a:lum/>
            <a:alphaModFix/>
          </a:blip>
          <a:srcRect/>
          <a:stretch>
            <a:fillRect/>
          </a:stretch>
        </p:blipFill>
        <p:spPr>
          <a:xfrm>
            <a:off x="1587600" y="0"/>
            <a:ext cx="9664560" cy="6832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Okul Sağlığı Yönetim Ekibi">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317240" y="1105200"/>
            <a:ext cx="5768999" cy="636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b="1"/>
              <a:t>Okul Sağlığı Yönetim Ekibi</a:t>
            </a:r>
          </a:p>
        </p:txBody>
      </p:sp>
      <p:sp>
        <p:nvSpPr>
          <p:cNvPr id="3" name="İçerik Yer Tutucusu 2"/>
          <p:cNvSpPr txBox="1">
            <a:spLocks noGrp="1"/>
          </p:cNvSpPr>
          <p:nvPr>
            <p:ph type="body" idx="4294967295"/>
          </p:nvPr>
        </p:nvSpPr>
        <p:spPr>
          <a:xfrm>
            <a:off x="1317240" y="1105200"/>
            <a:ext cx="10515240" cy="460764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r>
              <a:rPr lang="tr-TR">
                <a:latin typeface="Calibri" pitchFamily="18"/>
              </a:rPr>
              <a:t>	</a:t>
            </a:r>
          </a:p>
          <a:p>
            <a:pPr marL="0" lvl="0" indent="0" algn="just">
              <a:spcBef>
                <a:spcPts val="1001"/>
              </a:spcBef>
              <a:buNone/>
            </a:pPr>
            <a:endParaRPr lang="tr-TR">
              <a:latin typeface="Calibri" pitchFamily="18"/>
            </a:endParaRPr>
          </a:p>
          <a:p>
            <a:pPr marL="0" lvl="0" indent="0" algn="just">
              <a:spcBef>
                <a:spcPts val="1001"/>
              </a:spcBef>
              <a:buNone/>
            </a:pPr>
            <a:r>
              <a:rPr lang="tr-TR">
                <a:latin typeface="Calibri" pitchFamily="18"/>
              </a:rPr>
              <a:t>Sağlıklı beslenme ve hareketli yaşam konularında oluşturulacak ve uygulanacak sağlıklı yaşam biçimlerini destekleyici, yeterli ve dengeli beslenmeyi ve hareketli yaşamı teşvik edici okula özgü bir BDO planı hazırlamak için kurulacak Okul Sağlığı Yönetim Ekibi;</a:t>
            </a:r>
          </a:p>
          <a:p>
            <a:pPr marL="0" lvl="0" indent="0" algn="just">
              <a:spcBef>
                <a:spcPts val="1001"/>
              </a:spcBef>
              <a:buNone/>
            </a:pPr>
            <a:endParaRPr lang="tr-TR">
              <a:latin typeface="Calibri" pitchFamily="18"/>
            </a:endParaRPr>
          </a:p>
          <a:p>
            <a:pPr marL="0" lvl="0" indent="0" algn="just">
              <a:spcBef>
                <a:spcPts val="1001"/>
              </a:spcBef>
              <a:buNone/>
            </a:pPr>
            <a:r>
              <a:rPr lang="tr-TR">
                <a:latin typeface="Calibri" pitchFamily="18"/>
              </a:rPr>
              <a:t>Bir idareci,</a:t>
            </a:r>
          </a:p>
          <a:p>
            <a:pPr marL="0" lvl="0" indent="0" algn="just">
              <a:spcBef>
                <a:spcPts val="1001"/>
              </a:spcBef>
              <a:buNone/>
            </a:pPr>
            <a:r>
              <a:rPr lang="tr-TR">
                <a:latin typeface="Calibri" pitchFamily="18"/>
              </a:rPr>
              <a:t>Bir öğretmen,</a:t>
            </a:r>
          </a:p>
          <a:p>
            <a:pPr marL="0" lvl="0" indent="0" algn="just">
              <a:spcBef>
                <a:spcPts val="1001"/>
              </a:spcBef>
              <a:buNone/>
            </a:pPr>
            <a:r>
              <a:rPr lang="tr-TR">
                <a:latin typeface="Calibri" pitchFamily="18"/>
              </a:rPr>
              <a:t>Bir öğrenci,</a:t>
            </a:r>
          </a:p>
          <a:p>
            <a:pPr marL="0" lvl="0" indent="0" algn="just">
              <a:spcBef>
                <a:spcPts val="1001"/>
              </a:spcBef>
              <a:buNone/>
            </a:pPr>
            <a:r>
              <a:rPr lang="tr-TR">
                <a:latin typeface="Calibri" pitchFamily="18"/>
              </a:rPr>
              <a:t>Bir okul aile birliği üyesinden oluşur</a:t>
            </a:r>
          </a:p>
        </p:txBody>
      </p:sp>
      <p:grpSp>
        <p:nvGrpSpPr>
          <p:cNvPr id="4" name="Grup 3"/>
          <p:cNvGrpSpPr/>
          <p:nvPr/>
        </p:nvGrpSpPr>
        <p:grpSpPr>
          <a:xfrm>
            <a:off x="2560319" y="103320"/>
            <a:ext cx="7745760" cy="906119"/>
            <a:chOff x="2560319" y="103320"/>
            <a:chExt cx="7745760" cy="906119"/>
          </a:xfrm>
        </p:grpSpPr>
        <p:sp>
          <p:nvSpPr>
            <p:cNvPr id="5" name="Yuvarlatılmış Dikdörtgen 4"/>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143">
    <p:spTree>
      <p:nvGrpSpPr>
        <p:cNvPr id="1" name=""/>
        <p:cNvGrpSpPr/>
        <p:nvPr/>
      </p:nvGrpSpPr>
      <p:grpSpPr>
        <a:xfrm>
          <a:off x="0" y="0"/>
          <a:ext cx="0" cy="0"/>
          <a:chOff x="0" y="0"/>
          <a:chExt cx="0" cy="0"/>
        </a:xfrm>
      </p:grpSpPr>
      <p:pic>
        <p:nvPicPr>
          <p:cNvPr id="2" name="Resim 1"/>
          <p:cNvPicPr>
            <a:picLocks noChangeAspect="1"/>
          </p:cNvPicPr>
          <p:nvPr/>
        </p:nvPicPr>
        <p:blipFill>
          <a:blip r:embed="rId3">
            <a:lum/>
            <a:alphaModFix/>
          </a:blip>
          <a:srcRect/>
          <a:stretch>
            <a:fillRect/>
          </a:stretch>
        </p:blipFill>
        <p:spPr>
          <a:xfrm>
            <a:off x="1015919" y="0"/>
            <a:ext cx="1116324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lan kapsamında gerçekleştirilen etkinliklere ait belgeler">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360800" y="1318680"/>
            <a:ext cx="10613160" cy="836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tr-TR" sz="2800" b="1"/>
              <a:t>Plan kapsamında gerçekleştirilen etkinliklere ait belgeler</a:t>
            </a:r>
          </a:p>
        </p:txBody>
      </p:sp>
      <p:sp>
        <p:nvSpPr>
          <p:cNvPr id="3" name="İçerik Yer Tutucusu 2"/>
          <p:cNvSpPr txBox="1">
            <a:spLocks noGrp="1"/>
          </p:cNvSpPr>
          <p:nvPr>
            <p:ph type="body" idx="4294967295"/>
          </p:nvPr>
        </p:nvSpPr>
        <p:spPr>
          <a:xfrm>
            <a:off x="1371599" y="2536200"/>
            <a:ext cx="10003679" cy="3134879"/>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r>
              <a:rPr lang="tr-TR">
                <a:latin typeface="Calibri" pitchFamily="18"/>
              </a:rPr>
              <a:t>	İlk defa plan hazırlayan okul/kurumlar; daha önce yapılmış sağlıklı beslenme, hareketli yaşam gibi konularda etkinliklere ait fotoğraf, kayıt/katılım listeleri, afiş, broşür vb. belgeleri </a:t>
            </a:r>
            <a:r>
              <a:rPr lang="tr-TR" b="1">
                <a:latin typeface="Calibri" pitchFamily="18"/>
              </a:rPr>
              <a:t>varsa </a:t>
            </a:r>
            <a:r>
              <a:rPr lang="tr-TR">
                <a:latin typeface="Calibri" pitchFamily="18"/>
              </a:rPr>
              <a:t>dosyalarına eklerler.</a:t>
            </a:r>
          </a:p>
          <a:p>
            <a:pPr marL="0" lvl="0" indent="0" algn="just">
              <a:spcBef>
                <a:spcPts val="1001"/>
              </a:spcBef>
              <a:buNone/>
            </a:pPr>
            <a:r>
              <a:rPr lang="tr-TR">
                <a:latin typeface="Calibri" pitchFamily="18"/>
              </a:rPr>
              <a:t>	Daha önce yapılmış böylesi bir etkinlik olmaması halinde dosyada bu evraklar yer almayabilir.</a:t>
            </a:r>
          </a:p>
        </p:txBody>
      </p:sp>
      <p:grpSp>
        <p:nvGrpSpPr>
          <p:cNvPr id="4" name="Grup 3"/>
          <p:cNvGrpSpPr/>
          <p:nvPr/>
        </p:nvGrpSpPr>
        <p:grpSpPr>
          <a:xfrm>
            <a:off x="2560319" y="103320"/>
            <a:ext cx="7745760" cy="906119"/>
            <a:chOff x="2560319" y="103320"/>
            <a:chExt cx="7745760" cy="906119"/>
          </a:xfrm>
        </p:grpSpPr>
        <p:sp>
          <p:nvSpPr>
            <p:cNvPr id="5" name="Yuvarlatılmış Dikdörtgen 4"/>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lan kapsamında gerçekleştirilen etkinlikler">
    <p:spTree>
      <p:nvGrpSpPr>
        <p:cNvPr id="1" name=""/>
        <p:cNvGrpSpPr/>
        <p:nvPr/>
      </p:nvGrpSpPr>
      <p:grpSpPr>
        <a:xfrm>
          <a:off x="0" y="0"/>
          <a:ext cx="0" cy="0"/>
          <a:chOff x="0" y="0"/>
          <a:chExt cx="0" cy="0"/>
        </a:xfrm>
      </p:grpSpPr>
      <p:pic>
        <p:nvPicPr>
          <p:cNvPr id="2" name="İçerik Yer Tutucusu 3"/>
          <p:cNvPicPr>
            <a:picLocks noChangeAspect="1"/>
          </p:cNvPicPr>
          <p:nvPr/>
        </p:nvPicPr>
        <p:blipFill>
          <a:blip r:embed="rId3">
            <a:lum/>
            <a:alphaModFix/>
          </a:blip>
          <a:srcRect/>
          <a:stretch>
            <a:fillRect/>
          </a:stretch>
        </p:blipFill>
        <p:spPr>
          <a:xfrm>
            <a:off x="1284480" y="1425960"/>
            <a:ext cx="5148720" cy="5301000"/>
          </a:xfrm>
          <a:prstGeom prst="rect">
            <a:avLst/>
          </a:prstGeom>
          <a:noFill/>
          <a:ln>
            <a:noFill/>
          </a:ln>
        </p:spPr>
      </p:pic>
      <p:grpSp>
        <p:nvGrpSpPr>
          <p:cNvPr id="3" name="Grup 2"/>
          <p:cNvGrpSpPr/>
          <p:nvPr/>
        </p:nvGrpSpPr>
        <p:grpSpPr>
          <a:xfrm>
            <a:off x="2560319" y="103320"/>
            <a:ext cx="7745760" cy="906119"/>
            <a:chOff x="2560319" y="103320"/>
            <a:chExt cx="7745760" cy="906119"/>
          </a:xfrm>
        </p:grpSpPr>
        <p:sp>
          <p:nvSpPr>
            <p:cNvPr id="4" name="Yuvarlatılmış Dikdörtgen 4"/>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
        <p:nvSpPr>
          <p:cNvPr id="6" name="Unvan 1"/>
          <p:cNvSpPr txBox="1">
            <a:spLocks noGrp="1"/>
          </p:cNvSpPr>
          <p:nvPr>
            <p:ph type="title" idx="4294967295"/>
          </p:nvPr>
        </p:nvSpPr>
        <p:spPr>
          <a:xfrm>
            <a:off x="1393199" y="1009799"/>
            <a:ext cx="10613160" cy="416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tr-TR" sz="2800" b="1"/>
              <a:t>Plan kapsamında gerçekleştirilen etkinlikler</a:t>
            </a:r>
          </a:p>
        </p:txBody>
      </p:sp>
      <p:pic>
        <p:nvPicPr>
          <p:cNvPr id="7" name="İçerik Yer Tutucusu 3"/>
          <p:cNvPicPr>
            <a:picLocks noChangeAspect="1"/>
          </p:cNvPicPr>
          <p:nvPr/>
        </p:nvPicPr>
        <p:blipFill>
          <a:blip r:embed="rId4">
            <a:lum/>
            <a:alphaModFix/>
          </a:blip>
          <a:srcRect/>
          <a:stretch>
            <a:fillRect/>
          </a:stretch>
        </p:blipFill>
        <p:spPr>
          <a:xfrm>
            <a:off x="6700320" y="1425960"/>
            <a:ext cx="5083200" cy="530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146">
    <p:spTree>
      <p:nvGrpSpPr>
        <p:cNvPr id="1" name=""/>
        <p:cNvGrpSpPr/>
        <p:nvPr/>
      </p:nvGrpSpPr>
      <p:grpSpPr>
        <a:xfrm>
          <a:off x="0" y="0"/>
          <a:ext cx="0" cy="0"/>
          <a:chOff x="0" y="0"/>
          <a:chExt cx="0" cy="0"/>
        </a:xfrm>
      </p:grpSpPr>
      <p:sp>
        <p:nvSpPr>
          <p:cNvPr id="2" name="İçerik Yer Tutucusu 3"/>
          <p:cNvSpPr txBox="1">
            <a:spLocks noGrp="1"/>
          </p:cNvSpPr>
          <p:nvPr>
            <p:ph type="body" idx="4294967295"/>
          </p:nvPr>
        </p:nvSpPr>
        <p:spPr>
          <a:xfrm>
            <a:off x="3603240" y="0"/>
            <a:ext cx="5518800" cy="685764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endParaRPr lang="tr-TR">
              <a:latin typeface="Calibri" pitchFamily="18"/>
            </a:endParaRPr>
          </a:p>
        </p:txBody>
      </p:sp>
      <p:pic>
        <p:nvPicPr>
          <p:cNvPr id="3" name="Resim 2"/>
          <p:cNvPicPr>
            <a:picLocks noChangeAspect="1"/>
          </p:cNvPicPr>
          <p:nvPr/>
        </p:nvPicPr>
        <p:blipFill>
          <a:blip r:embed="rId3">
            <a:lum/>
            <a:alphaModFix/>
          </a:blip>
          <a:srcRect/>
          <a:stretch>
            <a:fillRect/>
          </a:stretch>
        </p:blipFill>
        <p:spPr>
          <a:xfrm>
            <a:off x="3594240" y="0"/>
            <a:ext cx="5511960" cy="6845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147">
    <p:spTree>
      <p:nvGrpSpPr>
        <p:cNvPr id="1" name=""/>
        <p:cNvGrpSpPr/>
        <p:nvPr/>
      </p:nvGrpSpPr>
      <p:grpSpPr>
        <a:xfrm>
          <a:off x="0" y="0"/>
          <a:ext cx="0" cy="0"/>
          <a:chOff x="0" y="0"/>
          <a:chExt cx="0" cy="0"/>
        </a:xfrm>
      </p:grpSpPr>
      <p:sp>
        <p:nvSpPr>
          <p:cNvPr id="2" name="İçerik Yer Tutucusu 3"/>
          <p:cNvSpPr txBox="1">
            <a:spLocks noGrp="1"/>
          </p:cNvSpPr>
          <p:nvPr>
            <p:ph type="body" idx="4294967295"/>
          </p:nvPr>
        </p:nvSpPr>
        <p:spPr>
          <a:xfrm>
            <a:off x="3091679" y="0"/>
            <a:ext cx="5583960" cy="685764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endParaRPr lang="tr-TR">
              <a:latin typeface="Calibri" pitchFamily="18"/>
            </a:endParaRPr>
          </a:p>
        </p:txBody>
      </p:sp>
      <p:pic>
        <p:nvPicPr>
          <p:cNvPr id="3" name="Resim 2"/>
          <p:cNvPicPr>
            <a:picLocks noChangeAspect="1"/>
          </p:cNvPicPr>
          <p:nvPr/>
        </p:nvPicPr>
        <p:blipFill>
          <a:blip r:embed="rId3">
            <a:lum/>
            <a:alphaModFix/>
          </a:blip>
          <a:srcRect/>
          <a:stretch>
            <a:fillRect/>
          </a:stretch>
        </p:blipFill>
        <p:spPr>
          <a:xfrm>
            <a:off x="3086280" y="0"/>
            <a:ext cx="557532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Başvuru Nasıl Yapılmalıdır?">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556639" y="1945080"/>
            <a:ext cx="6193440" cy="5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b="1"/>
              <a:t>Başvuru Nasıl Yapılmalıdır?</a:t>
            </a:r>
          </a:p>
        </p:txBody>
      </p:sp>
      <p:sp>
        <p:nvSpPr>
          <p:cNvPr id="3" name="İçerik Yer Tutucusu 2"/>
          <p:cNvSpPr txBox="1">
            <a:spLocks noGrp="1"/>
          </p:cNvSpPr>
          <p:nvPr>
            <p:ph type="body" idx="4294967295"/>
          </p:nvPr>
        </p:nvSpPr>
        <p:spPr>
          <a:xfrm>
            <a:off x="1523880" y="1681560"/>
            <a:ext cx="10471680" cy="43509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a:p>
            <a:pPr marL="0" lvl="0" indent="0">
              <a:spcBef>
                <a:spcPts val="1001"/>
              </a:spcBef>
              <a:buNone/>
            </a:pPr>
            <a:r>
              <a:rPr lang="tr-TR">
                <a:latin typeface="Calibri" pitchFamily="18"/>
              </a:rPr>
              <a:t>Anaokulu, ilkokul, ortaokul ve lise olarak eğitim veren okullar</a:t>
            </a:r>
          </a:p>
          <a:p>
            <a:pPr marL="0" lvl="0" indent="0">
              <a:spcBef>
                <a:spcPts val="1001"/>
              </a:spcBef>
              <a:buNone/>
            </a:pPr>
            <a:r>
              <a:rPr lang="tr-TR">
                <a:latin typeface="Calibri" pitchFamily="18"/>
              </a:rPr>
              <a:t>	Anaokulu için ayrı</a:t>
            </a:r>
          </a:p>
          <a:p>
            <a:pPr marL="0" lvl="0" indent="0">
              <a:spcBef>
                <a:spcPts val="1001"/>
              </a:spcBef>
              <a:buNone/>
            </a:pPr>
            <a:r>
              <a:rPr lang="tr-TR">
                <a:latin typeface="Calibri" pitchFamily="18"/>
              </a:rPr>
              <a:t>	İlkokul için ayrı</a:t>
            </a:r>
          </a:p>
          <a:p>
            <a:pPr marL="0" lvl="0" indent="0">
              <a:spcBef>
                <a:spcPts val="1001"/>
              </a:spcBef>
              <a:buNone/>
            </a:pPr>
            <a:r>
              <a:rPr lang="tr-TR">
                <a:latin typeface="Calibri" pitchFamily="18"/>
              </a:rPr>
              <a:t>	Ortaokul için ayrı</a:t>
            </a:r>
          </a:p>
          <a:p>
            <a:pPr marL="0" lvl="0" indent="0">
              <a:spcBef>
                <a:spcPts val="1001"/>
              </a:spcBef>
              <a:buNone/>
            </a:pPr>
            <a:r>
              <a:rPr lang="tr-TR">
                <a:latin typeface="Calibri" pitchFamily="18"/>
              </a:rPr>
              <a:t>	Lise için ayrı</a:t>
            </a:r>
          </a:p>
          <a:p>
            <a:pPr marL="0" lvl="0" indent="0">
              <a:spcBef>
                <a:spcPts val="1001"/>
              </a:spcBef>
              <a:buNone/>
            </a:pPr>
            <a:endParaRPr lang="tr-TR">
              <a:latin typeface="Calibri" pitchFamily="18"/>
            </a:endParaRPr>
          </a:p>
          <a:p>
            <a:pPr marL="0" lvl="0" indent="0">
              <a:spcBef>
                <a:spcPts val="1001"/>
              </a:spcBef>
              <a:buNone/>
            </a:pPr>
            <a:r>
              <a:rPr lang="tr-TR">
                <a:latin typeface="Calibri" pitchFamily="18"/>
              </a:rPr>
              <a:t>başvuruda bulunacak şekilde dosya hazırlıkları yapmalıdır</a:t>
            </a:r>
          </a:p>
        </p:txBody>
      </p:sp>
      <p:grpSp>
        <p:nvGrpSpPr>
          <p:cNvPr id="4" name="Grup 3"/>
          <p:cNvGrpSpPr/>
          <p:nvPr/>
        </p:nvGrpSpPr>
        <p:grpSpPr>
          <a:xfrm>
            <a:off x="2560319" y="103320"/>
            <a:ext cx="7745760" cy="906119"/>
            <a:chOff x="2560319" y="103320"/>
            <a:chExt cx="7745760" cy="906119"/>
          </a:xfrm>
        </p:grpSpPr>
        <p:sp>
          <p:nvSpPr>
            <p:cNvPr id="5" name="Yuvarlatılmış Dikdörtgen 4"/>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149">
    <p:spTree>
      <p:nvGrpSpPr>
        <p:cNvPr id="1" name=""/>
        <p:cNvGrpSpPr/>
        <p:nvPr/>
      </p:nvGrpSpPr>
      <p:grpSpPr>
        <a:xfrm>
          <a:off x="0" y="0"/>
          <a:ext cx="0" cy="0"/>
          <a:chOff x="0" y="0"/>
          <a:chExt cx="0" cy="0"/>
        </a:xfrm>
      </p:grpSpPr>
      <p:grpSp>
        <p:nvGrpSpPr>
          <p:cNvPr id="2" name="İçerik Yer Tutucusu 3"/>
          <p:cNvGrpSpPr/>
          <p:nvPr/>
        </p:nvGrpSpPr>
        <p:grpSpPr>
          <a:xfrm>
            <a:off x="1027079" y="337320"/>
            <a:ext cx="11066760" cy="6367680"/>
            <a:chOff x="1027079" y="337320"/>
            <a:chExt cx="11066760" cy="6367680"/>
          </a:xfrm>
        </p:grpSpPr>
        <p:pic>
          <p:nvPicPr>
            <p:cNvPr id="3" name="{C22AEFAD-7578-40C1-A2BF-0D63463D25F1}"/>
            <p:cNvPicPr>
              <a:picLocks noChangeAspect="1"/>
            </p:cNvPicPr>
            <p:nvPr/>
          </p:nvPicPr>
          <p:blipFill>
            <a:blip>
              <a:lum/>
              <a:alphaModFix/>
            </a:blip>
            <a:srcRect/>
            <a:stretch>
              <a:fillRect/>
            </a:stretch>
          </p:blipFill>
          <p:spPr>
            <a:xfrm>
              <a:off x="1027079" y="1929599"/>
              <a:ext cx="11066760" cy="1591560"/>
            </a:xfrm>
            <a:prstGeom prst="rect">
              <a:avLst/>
            </a:prstGeom>
            <a:noFill/>
            <a:ln>
              <a:noFill/>
            </a:ln>
          </p:spPr>
        </p:pic>
        <p:pic>
          <p:nvPicPr>
            <p:cNvPr id="4" name="{EC7BFA32-F97F-4901-82D6-3EF0F5B073B2}"/>
            <p:cNvPicPr>
              <a:picLocks noChangeAspect="1"/>
            </p:cNvPicPr>
            <p:nvPr/>
          </p:nvPicPr>
          <p:blipFill>
            <a:blip>
              <a:lum/>
              <a:alphaModFix/>
            </a:blip>
            <a:srcRect/>
            <a:stretch>
              <a:fillRect/>
            </a:stretch>
          </p:blipFill>
          <p:spPr>
            <a:xfrm>
              <a:off x="1027079" y="3521520"/>
              <a:ext cx="11066760" cy="1591560"/>
            </a:xfrm>
            <a:prstGeom prst="rect">
              <a:avLst/>
            </a:prstGeom>
            <a:noFill/>
            <a:ln>
              <a:noFill/>
            </a:ln>
          </p:spPr>
        </p:pic>
        <p:pic>
          <p:nvPicPr>
            <p:cNvPr id="5" name="{D8307FAF-C19D-4DC1-AFDA-A817BD738831}"/>
            <p:cNvPicPr>
              <a:picLocks noChangeAspect="1"/>
            </p:cNvPicPr>
            <p:nvPr/>
          </p:nvPicPr>
          <p:blipFill>
            <a:blip>
              <a:lum/>
              <a:alphaModFix/>
            </a:blip>
            <a:srcRect/>
            <a:stretch>
              <a:fillRect/>
            </a:stretch>
          </p:blipFill>
          <p:spPr>
            <a:xfrm>
              <a:off x="1027079" y="5113440"/>
              <a:ext cx="11066760" cy="1591560"/>
            </a:xfrm>
            <a:prstGeom prst="rect">
              <a:avLst/>
            </a:prstGeom>
            <a:noFill/>
            <a:ln>
              <a:noFill/>
            </a:ln>
          </p:spPr>
        </p:pic>
        <p:pic>
          <p:nvPicPr>
            <p:cNvPr id="6" name="{A950F09A-A809-4E9D-AF77-209364F51537}"/>
            <p:cNvPicPr>
              <a:picLocks noChangeAspect="1"/>
            </p:cNvPicPr>
            <p:nvPr/>
          </p:nvPicPr>
          <p:blipFill>
            <a:blip>
              <a:lum/>
              <a:alphaModFix/>
            </a:blip>
            <a:srcRect/>
            <a:stretch>
              <a:fillRect/>
            </a:stretch>
          </p:blipFill>
          <p:spPr>
            <a:xfrm>
              <a:off x="1027079" y="337320"/>
              <a:ext cx="360" cy="360"/>
            </a:xfrm>
            <a:prstGeom prst="rect">
              <a:avLst/>
            </a:prstGeom>
            <a:noFill/>
            <a:ln>
              <a:noFill/>
            </a:ln>
          </p:spPr>
        </p:pic>
        <p:pic>
          <p:nvPicPr>
            <p:cNvPr id="7" name="{D58DE030-EF90-4DFB-8567-EE142B55B5CD}"/>
            <p:cNvPicPr>
              <a:picLocks noChangeAspect="1"/>
            </p:cNvPicPr>
            <p:nvPr/>
          </p:nvPicPr>
          <p:blipFill>
            <a:blip>
              <a:lum/>
              <a:alphaModFix/>
            </a:blip>
            <a:srcRect/>
            <a:stretch>
              <a:fillRect/>
            </a:stretch>
          </p:blipFill>
          <p:spPr>
            <a:xfrm>
              <a:off x="1027079" y="337320"/>
              <a:ext cx="360" cy="360"/>
            </a:xfrm>
            <a:prstGeom prst="rect">
              <a:avLst/>
            </a:prstGeom>
            <a:noFill/>
            <a:ln>
              <a:noFill/>
            </a:ln>
          </p:spPr>
        </p:pic>
        <p:pic>
          <p:nvPicPr>
            <p:cNvPr id="8" name="{8A5C36C9-5EED-4A00-8011-D4A80F6C20F2}"/>
            <p:cNvPicPr>
              <a:picLocks noChangeAspect="1"/>
            </p:cNvPicPr>
            <p:nvPr/>
          </p:nvPicPr>
          <p:blipFill>
            <a:blip>
              <a:lum/>
              <a:alphaModFix/>
            </a:blip>
            <a:srcRect/>
            <a:stretch>
              <a:fillRect/>
            </a:stretch>
          </p:blipFill>
          <p:spPr>
            <a:xfrm>
              <a:off x="1027079" y="337320"/>
              <a:ext cx="360" cy="360"/>
            </a:xfrm>
            <a:prstGeom prst="rect">
              <a:avLst/>
            </a:prstGeom>
            <a:noFill/>
            <a:ln>
              <a:noFill/>
            </a:ln>
          </p:spPr>
        </p:pic>
        <p:pic>
          <p:nvPicPr>
            <p:cNvPr id="9" name="{209B112E-8020-415E-80E4-78612FA77732}"/>
            <p:cNvPicPr>
              <a:picLocks noChangeAspect="1"/>
            </p:cNvPicPr>
            <p:nvPr/>
          </p:nvPicPr>
          <p:blipFill>
            <a:blip>
              <a:lum/>
              <a:alphaModFix/>
            </a:blip>
            <a:srcRect/>
            <a:stretch>
              <a:fillRect/>
            </a:stretch>
          </p:blipFill>
          <p:spPr>
            <a:xfrm>
              <a:off x="1027079" y="337320"/>
              <a:ext cx="360" cy="360"/>
            </a:xfrm>
            <a:prstGeom prst="rect">
              <a:avLst/>
            </a:prstGeom>
            <a:noFill/>
            <a:ln>
              <a:noFill/>
            </a:ln>
          </p:spPr>
        </p:pic>
        <p:pic>
          <p:nvPicPr>
            <p:cNvPr id="10" name="{105F6A2B-BDAA-488A-BD73-7ED456A204E9}"/>
            <p:cNvPicPr>
              <a:picLocks noChangeAspect="1"/>
            </p:cNvPicPr>
            <p:nvPr/>
          </p:nvPicPr>
          <p:blipFill>
            <a:blip>
              <a:lum/>
              <a:alphaModFix/>
            </a:blip>
            <a:srcRect/>
            <a:stretch>
              <a:fillRect/>
            </a:stretch>
          </p:blipFill>
          <p:spPr>
            <a:xfrm>
              <a:off x="1027079" y="337320"/>
              <a:ext cx="360" cy="360"/>
            </a:xfrm>
            <a:prstGeom prst="rect">
              <a:avLst/>
            </a:prstGeom>
            <a:noFill/>
            <a:ln>
              <a:noFill/>
            </a:ln>
          </p:spPr>
        </p:pic>
        <p:pic>
          <p:nvPicPr>
            <p:cNvPr id="11" name="{F79CCD9B-B402-4336-AB59-922C71379B86}"/>
            <p:cNvPicPr>
              <a:picLocks noChangeAspect="1"/>
            </p:cNvPicPr>
            <p:nvPr/>
          </p:nvPicPr>
          <p:blipFill>
            <a:blip>
              <a:lum/>
              <a:alphaModFix/>
            </a:blip>
            <a:srcRect/>
            <a:stretch>
              <a:fillRect/>
            </a:stretch>
          </p:blipFill>
          <p:spPr>
            <a:xfrm>
              <a:off x="1027079" y="337320"/>
              <a:ext cx="360" cy="3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105">
    <p:spTree>
      <p:nvGrpSpPr>
        <p:cNvPr id="1" name=""/>
        <p:cNvGrpSpPr/>
        <p:nvPr/>
      </p:nvGrpSpPr>
      <p:grpSpPr>
        <a:xfrm>
          <a:off x="0" y="0"/>
          <a:ext cx="0" cy="0"/>
          <a:chOff x="0" y="0"/>
          <a:chExt cx="0" cy="0"/>
        </a:xfrm>
      </p:grpSpPr>
      <p:sp>
        <p:nvSpPr>
          <p:cNvPr id="2" name="Text Box 1"/>
          <p:cNvSpPr/>
          <p:nvPr/>
        </p:nvSpPr>
        <p:spPr>
          <a:xfrm>
            <a:off x="4386960" y="1335600"/>
            <a:ext cx="4138560" cy="705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5000" rIns="90000" bIns="450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2800" b="1" i="0" u="none" strike="noStrike" kern="1200" spc="0">
                <a:ln>
                  <a:noFill/>
                </a:ln>
                <a:solidFill>
                  <a:srgbClr val="000000"/>
                </a:solidFill>
                <a:latin typeface="Arial" pitchFamily="34"/>
                <a:ea typeface="Microsoft YaHei" pitchFamily="2"/>
                <a:cs typeface="DejaVu Sans" pitchFamily="34"/>
              </a:rPr>
              <a:t>Taraflar-Yetkili Birimler</a:t>
            </a:r>
          </a:p>
        </p:txBody>
      </p:sp>
      <p:sp>
        <p:nvSpPr>
          <p:cNvPr id="3" name="Text Box 2"/>
          <p:cNvSpPr/>
          <p:nvPr/>
        </p:nvSpPr>
        <p:spPr>
          <a:xfrm>
            <a:off x="2512440" y="5013360"/>
            <a:ext cx="4211279" cy="1080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343080" marR="0" lvl="0" indent="-339480" algn="ctr" rtl="0" hangingPunct="1">
              <a:lnSpc>
                <a:spcPct val="100000"/>
              </a:lnSpc>
              <a:spcBef>
                <a:spcPts val="45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Halk Sağlığı Genel Müdürlüğü</a:t>
            </a:r>
          </a:p>
          <a:p>
            <a:pPr marL="343080" marR="0" lvl="0" indent="-339480" algn="ctr" rtl="0" hangingPunct="1">
              <a:lnSpc>
                <a:spcPct val="100000"/>
              </a:lnSpc>
              <a:spcBef>
                <a:spcPts val="45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Çevre Sağlığı Daire Başkanlığı</a:t>
            </a:r>
          </a:p>
        </p:txBody>
      </p:sp>
      <p:pic>
        <p:nvPicPr>
          <p:cNvPr id="4" name="Picture 5"/>
          <p:cNvPicPr>
            <a:picLocks noChangeAspect="1"/>
          </p:cNvPicPr>
          <p:nvPr/>
        </p:nvPicPr>
        <p:blipFill>
          <a:blip r:embed="rId3">
            <a:lum/>
            <a:alphaModFix/>
          </a:blip>
          <a:srcRect/>
          <a:stretch>
            <a:fillRect/>
          </a:stretch>
        </p:blipFill>
        <p:spPr>
          <a:xfrm>
            <a:off x="2763720" y="2203560"/>
            <a:ext cx="3692160" cy="2466000"/>
          </a:xfrm>
          <a:prstGeom prst="rect">
            <a:avLst/>
          </a:prstGeom>
          <a:noFill/>
          <a:ln>
            <a:noFill/>
          </a:ln>
        </p:spPr>
      </p:pic>
      <p:pic>
        <p:nvPicPr>
          <p:cNvPr id="5" name="Picture 6"/>
          <p:cNvPicPr>
            <a:picLocks noChangeAspect="1"/>
          </p:cNvPicPr>
          <p:nvPr/>
        </p:nvPicPr>
        <p:blipFill>
          <a:blip r:embed="rId4">
            <a:lum/>
            <a:alphaModFix/>
          </a:blip>
          <a:srcRect/>
          <a:stretch>
            <a:fillRect/>
          </a:stretch>
        </p:blipFill>
        <p:spPr>
          <a:xfrm>
            <a:off x="6527880" y="2204999"/>
            <a:ext cx="3791520" cy="2303280"/>
          </a:xfrm>
          <a:prstGeom prst="rect">
            <a:avLst/>
          </a:prstGeom>
          <a:noFill/>
          <a:ln>
            <a:noFill/>
          </a:ln>
        </p:spPr>
      </p:pic>
      <p:sp>
        <p:nvSpPr>
          <p:cNvPr id="6" name="Rectangle 7"/>
          <p:cNvSpPr/>
          <p:nvPr/>
        </p:nvSpPr>
        <p:spPr>
          <a:xfrm>
            <a:off x="6456240" y="5013360"/>
            <a:ext cx="4211279" cy="1080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343080" marR="0" lvl="0" indent="-339480" algn="ctr" rtl="0" hangingPunct="1">
              <a:lnSpc>
                <a:spcPct val="100000"/>
              </a:lnSpc>
              <a:spcBef>
                <a:spcPts val="45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Destek Hizmetleri Genel Müdürlüğü</a:t>
            </a:r>
          </a:p>
        </p:txBody>
      </p:sp>
      <p:grpSp>
        <p:nvGrpSpPr>
          <p:cNvPr id="7" name="Grup 7"/>
          <p:cNvGrpSpPr/>
          <p:nvPr/>
        </p:nvGrpSpPr>
        <p:grpSpPr>
          <a:xfrm>
            <a:off x="2475720" y="115920"/>
            <a:ext cx="7745760" cy="905759"/>
            <a:chOff x="2475720" y="115920"/>
            <a:chExt cx="7745760" cy="905759"/>
          </a:xfrm>
        </p:grpSpPr>
        <p:sp>
          <p:nvSpPr>
            <p:cNvPr id="8" name="Yuvarlatılmış Dikdörtgen 8"/>
            <p:cNvSpPr/>
            <p:nvPr/>
          </p:nvSpPr>
          <p:spPr>
            <a:xfrm>
              <a:off x="2475720" y="115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9" name="Yuvarlatılmış Dikdörtgen 4"/>
            <p:cNvSpPr/>
            <p:nvPr/>
          </p:nvSpPr>
          <p:spPr>
            <a:xfrm>
              <a:off x="2512440" y="146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150">
    <p:spTree>
      <p:nvGrpSpPr>
        <p:cNvPr id="1" name=""/>
        <p:cNvGrpSpPr/>
        <p:nvPr/>
      </p:nvGrpSpPr>
      <p:grpSpPr>
        <a:xfrm>
          <a:off x="0" y="0"/>
          <a:ext cx="0" cy="0"/>
          <a:chOff x="0" y="0"/>
          <a:chExt cx="0" cy="0"/>
        </a:xfrm>
      </p:grpSpPr>
      <p:grpSp>
        <p:nvGrpSpPr>
          <p:cNvPr id="2" name="Diyagram 1"/>
          <p:cNvGrpSpPr/>
          <p:nvPr/>
        </p:nvGrpSpPr>
        <p:grpSpPr>
          <a:xfrm>
            <a:off x="1422359" y="1099440"/>
            <a:ext cx="10410121" cy="5518800"/>
            <a:chOff x="1422359" y="1099440"/>
            <a:chExt cx="10410121" cy="5518800"/>
          </a:xfrm>
        </p:grpSpPr>
        <p:pic>
          <p:nvPicPr>
            <p:cNvPr id="3" name="{80DDCDB8-3737-40BC-89D0-1927048EDBD4}"/>
            <p:cNvPicPr>
              <a:picLocks noChangeAspect="1"/>
            </p:cNvPicPr>
            <p:nvPr/>
          </p:nvPicPr>
          <p:blipFill>
            <a:blip>
              <a:lum/>
              <a:alphaModFix/>
            </a:blip>
            <a:srcRect/>
            <a:stretch>
              <a:fillRect/>
            </a:stretch>
          </p:blipFill>
          <p:spPr>
            <a:xfrm>
              <a:off x="1422359" y="1099440"/>
              <a:ext cx="5204880" cy="5518800"/>
            </a:xfrm>
            <a:prstGeom prst="rect">
              <a:avLst/>
            </a:prstGeom>
            <a:noFill/>
            <a:ln>
              <a:noFill/>
            </a:ln>
          </p:spPr>
        </p:pic>
        <p:pic>
          <p:nvPicPr>
            <p:cNvPr id="4" name="{9AA151BF-6B2C-4C2C-B766-52F88F68D6CD}"/>
            <p:cNvPicPr>
              <a:picLocks noChangeAspect="1"/>
            </p:cNvPicPr>
            <p:nvPr/>
          </p:nvPicPr>
          <p:blipFill>
            <a:blip>
              <a:lum/>
              <a:alphaModFix/>
            </a:blip>
            <a:srcRect/>
            <a:stretch>
              <a:fillRect/>
            </a:stretch>
          </p:blipFill>
          <p:spPr>
            <a:xfrm>
              <a:off x="6627600" y="1099440"/>
              <a:ext cx="5204880" cy="5518800"/>
            </a:xfrm>
            <a:prstGeom prst="rect">
              <a:avLst/>
            </a:prstGeom>
            <a:noFill/>
            <a:ln>
              <a:noFill/>
            </a:ln>
          </p:spPr>
        </p:pic>
      </p:grpSp>
      <p:grpSp>
        <p:nvGrpSpPr>
          <p:cNvPr id="5" name="Grup 4"/>
          <p:cNvGrpSpPr/>
          <p:nvPr/>
        </p:nvGrpSpPr>
        <p:grpSpPr>
          <a:xfrm>
            <a:off x="2560319" y="103320"/>
            <a:ext cx="7745760" cy="906119"/>
            <a:chOff x="2560319" y="103320"/>
            <a:chExt cx="7745760" cy="906119"/>
          </a:xfrm>
        </p:grpSpPr>
        <p:sp>
          <p:nvSpPr>
            <p:cNvPr id="6" name="Yuvarlatılmış Dikdörtgen 5"/>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BESLENME DOSTU OKUL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151">
    <p:spTree>
      <p:nvGrpSpPr>
        <p:cNvPr id="1" name=""/>
        <p:cNvGrpSpPr/>
        <p:nvPr/>
      </p:nvGrpSpPr>
      <p:grpSpPr>
        <a:xfrm>
          <a:off x="0" y="0"/>
          <a:ext cx="0" cy="0"/>
          <a:chOff x="0" y="0"/>
          <a:chExt cx="0" cy="0"/>
        </a:xfrm>
      </p:grpSpPr>
      <p:sp>
        <p:nvSpPr>
          <p:cNvPr id="2" name="2 Slayt Numarası Yer Tutucusu"/>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03A95027-9468-4FE6-B71C-C411FFC26D98}" type="slidenum">
              <a:t>51</a:t>
            </a:fld>
            <a:endParaRPr lang="tr-TR">
              <a:solidFill>
                <a:srgbClr val="000000"/>
              </a:solidFill>
              <a:latin typeface="Calibri" pitchFamily="18"/>
              <a:cs typeface="Tahoma" pitchFamily="2"/>
            </a:endParaRPr>
          </a:p>
        </p:txBody>
      </p:sp>
      <p:sp>
        <p:nvSpPr>
          <p:cNvPr id="3" name="3 Dikdörtgen"/>
          <p:cNvSpPr/>
          <p:nvPr/>
        </p:nvSpPr>
        <p:spPr>
          <a:xfrm>
            <a:off x="1679399" y="1255680"/>
            <a:ext cx="10667520" cy="240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400" b="0" i="0" u="none" strike="noStrike" kern="1200" spc="0">
                <a:ln>
                  <a:noFill/>
                </a:ln>
                <a:solidFill>
                  <a:srgbClr val="000000"/>
                </a:solidFill>
                <a:latin typeface="Calibri" pitchFamily="18"/>
                <a:ea typeface="Microsoft YaHei" pitchFamily="2"/>
                <a:cs typeface="Mangal" pitchFamily="2"/>
              </a:rPr>
              <a:t>	</a:t>
            </a:r>
          </a:p>
          <a:p>
            <a:pPr marL="0" marR="0" lvl="0" indent="0" algn="l" rtl="0" hangingPunct="1">
              <a:lnSpc>
                <a:spcPct val="100000"/>
              </a:lnSpc>
              <a:spcBef>
                <a:spcPts val="0"/>
              </a:spcBef>
              <a:spcAft>
                <a:spcPts val="0"/>
              </a:spcAft>
              <a:buNone/>
              <a:tabLst/>
              <a:defRPr sz="1800"/>
            </a:pPr>
            <a:r>
              <a:rPr lang="tr-TR" sz="3200" b="0" i="0" u="none" strike="noStrike" kern="1200" spc="0">
                <a:ln>
                  <a:noFill/>
                </a:ln>
                <a:solidFill>
                  <a:srgbClr val="000000"/>
                </a:solidFill>
                <a:latin typeface="Times New Roman" pitchFamily="18"/>
                <a:ea typeface="Microsoft YaHei" pitchFamily="2"/>
                <a:cs typeface="Times New Roman" pitchFamily="18"/>
              </a:rPr>
              <a:t>Amaç;</a:t>
            </a:r>
          </a:p>
          <a:p>
            <a:pPr marL="0" marR="0" lvl="0" indent="0" algn="l" rtl="0" hangingPunct="1">
              <a:lnSpc>
                <a:spcPct val="100000"/>
              </a:lnSpc>
              <a:spcBef>
                <a:spcPts val="0"/>
              </a:spcBef>
              <a:spcAft>
                <a:spcPts val="0"/>
              </a:spcAft>
              <a:buNone/>
              <a:tabLst/>
              <a:defRPr sz="1800"/>
            </a:pPr>
            <a:r>
              <a:rPr lang="tr-TR" sz="3200" b="0" i="0" u="none" strike="noStrike" kern="1200" spc="0">
                <a:ln>
                  <a:noFill/>
                </a:ln>
                <a:solidFill>
                  <a:srgbClr val="000000"/>
                </a:solidFill>
                <a:latin typeface="Times New Roman" pitchFamily="18"/>
                <a:ea typeface="Microsoft YaHei" pitchFamily="2"/>
                <a:cs typeface="Times New Roman" pitchFamily="18"/>
              </a:rPr>
              <a:t>İşitmenin normal gelişimini engelleyecekleri saptamak ve işitmesi normal olmayan çocukların erken dönemde tanı almasıdır. 	</a:t>
            </a:r>
          </a:p>
        </p:txBody>
      </p:sp>
      <p:sp>
        <p:nvSpPr>
          <p:cNvPr id="4" name="AutoShape 2"/>
          <p:cNvSpPr/>
          <p:nvPr/>
        </p:nvSpPr>
        <p:spPr>
          <a:xfrm>
            <a:off x="1679399"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AutoShape 4"/>
          <p:cNvSpPr/>
          <p:nvPr/>
        </p:nvSpPr>
        <p:spPr>
          <a:xfrm>
            <a:off x="1679399"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AutoShape 6"/>
          <p:cNvSpPr/>
          <p:nvPr/>
        </p:nvSpPr>
        <p:spPr>
          <a:xfrm>
            <a:off x="1679399"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AutoShape 8"/>
          <p:cNvSpPr/>
          <p:nvPr/>
        </p:nvSpPr>
        <p:spPr>
          <a:xfrm>
            <a:off x="1679399"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pic>
        <p:nvPicPr>
          <p:cNvPr id="8" name="Picture 9"/>
          <p:cNvPicPr>
            <a:picLocks noChangeAspect="1"/>
          </p:cNvPicPr>
          <p:nvPr/>
        </p:nvPicPr>
        <p:blipFill>
          <a:blip r:embed="rId3">
            <a:lum/>
            <a:alphaModFix/>
          </a:blip>
          <a:srcRect/>
          <a:stretch>
            <a:fillRect/>
          </a:stretch>
        </p:blipFill>
        <p:spPr>
          <a:xfrm>
            <a:off x="1679399" y="3849120"/>
            <a:ext cx="3597120" cy="2864520"/>
          </a:xfrm>
          <a:prstGeom prst="rect">
            <a:avLst/>
          </a:prstGeom>
          <a:noFill/>
          <a:ln>
            <a:noFill/>
          </a:ln>
        </p:spPr>
      </p:pic>
      <p:pic>
        <p:nvPicPr>
          <p:cNvPr id="9" name="Picture 2"/>
          <p:cNvPicPr>
            <a:picLocks noChangeAspect="1"/>
          </p:cNvPicPr>
          <p:nvPr/>
        </p:nvPicPr>
        <p:blipFill>
          <a:blip r:embed="rId4">
            <a:lum/>
            <a:alphaModFix/>
          </a:blip>
          <a:srcRect/>
          <a:stretch>
            <a:fillRect/>
          </a:stretch>
        </p:blipFill>
        <p:spPr>
          <a:xfrm>
            <a:off x="7013519" y="3891960"/>
            <a:ext cx="4756320" cy="2821680"/>
          </a:xfrm>
          <a:prstGeom prst="rect">
            <a:avLst/>
          </a:prstGeom>
          <a:noFill/>
          <a:ln>
            <a:noFill/>
          </a:ln>
        </p:spPr>
      </p:pic>
      <p:grpSp>
        <p:nvGrpSpPr>
          <p:cNvPr id="10" name="Grup 12"/>
          <p:cNvGrpSpPr/>
          <p:nvPr/>
        </p:nvGrpSpPr>
        <p:grpSpPr>
          <a:xfrm>
            <a:off x="2560319" y="103320"/>
            <a:ext cx="7745760" cy="906119"/>
            <a:chOff x="2560319" y="103320"/>
            <a:chExt cx="7745760" cy="906119"/>
          </a:xfrm>
        </p:grpSpPr>
        <p:sp>
          <p:nvSpPr>
            <p:cNvPr id="11" name="Yuvarlatılmış Dikdörtgen 13"/>
            <p:cNvSpPr/>
            <p:nvPr/>
          </p:nvSpPr>
          <p:spPr>
            <a:xfrm>
              <a:off x="2560319" y="1033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2" name="Yuvarlatılmış Dikdörtgen 4"/>
            <p:cNvSpPr/>
            <p:nvPr/>
          </p:nvSpPr>
          <p:spPr>
            <a:xfrm>
              <a:off x="2597040" y="1346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İşitme Taraması Neden Yapılır ?">
    <p:spTree>
      <p:nvGrpSpPr>
        <p:cNvPr id="1" name=""/>
        <p:cNvGrpSpPr/>
        <p:nvPr/>
      </p:nvGrpSpPr>
      <p:grpSpPr>
        <a:xfrm>
          <a:off x="0" y="0"/>
          <a:ext cx="0" cy="0"/>
          <a:chOff x="0" y="0"/>
          <a:chExt cx="0" cy="0"/>
        </a:xfrm>
      </p:grpSpPr>
      <p:sp>
        <p:nvSpPr>
          <p:cNvPr id="2" name="2 Slayt Numarası Yer Tutucusu"/>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33AFEB0B-54E5-45BE-AA78-DCE98137ACA5}" type="slidenum">
              <a:t>52</a:t>
            </a:fld>
            <a:endParaRPr lang="tr-TR">
              <a:solidFill>
                <a:srgbClr val="000000"/>
              </a:solidFill>
              <a:latin typeface="Calibri" pitchFamily="18"/>
              <a:cs typeface="Tahoma" pitchFamily="2"/>
            </a:endParaRPr>
          </a:p>
        </p:txBody>
      </p:sp>
      <p:sp>
        <p:nvSpPr>
          <p:cNvPr id="3" name="3 Dikdörtgen"/>
          <p:cNvSpPr/>
          <p:nvPr/>
        </p:nvSpPr>
        <p:spPr>
          <a:xfrm>
            <a:off x="1350000" y="1294200"/>
            <a:ext cx="10623960" cy="3076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0"/>
              </a:spcBef>
              <a:spcAft>
                <a:spcPts val="0"/>
              </a:spcAft>
              <a:buNone/>
              <a:tabLst/>
              <a:defRPr sz="1800"/>
            </a:pPr>
            <a:endParaRPr lang="tr-TR"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just" rtl="0" hangingPunct="1">
              <a:lnSpc>
                <a:spcPct val="100000"/>
              </a:lnSpc>
              <a:spcBef>
                <a:spcPts val="0"/>
              </a:spcBef>
              <a:spcAft>
                <a:spcPts val="0"/>
              </a:spcAft>
              <a:buNone/>
              <a:tabLst/>
              <a:defRPr sz="1800"/>
            </a:pPr>
            <a:endParaRPr lang="tr-TR"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just" rtl="0" hangingPunct="1">
              <a:lnSpc>
                <a:spcPct val="100000"/>
              </a:lnSpc>
              <a:spcBef>
                <a:spcPts val="0"/>
              </a:spcBef>
              <a:spcAft>
                <a:spcPts val="0"/>
              </a:spcAft>
              <a:buNone/>
              <a:tabLst/>
              <a:defRPr sz="1800"/>
            </a:pPr>
            <a:r>
              <a:rPr lang="tr-TR" sz="2800" b="0" i="0" u="none" strike="noStrike" kern="1200" spc="0">
                <a:ln>
                  <a:noFill/>
                </a:ln>
                <a:solidFill>
                  <a:srgbClr val="000000"/>
                </a:solidFill>
                <a:latin typeface="Times New Roman" pitchFamily="18"/>
                <a:ea typeface="Microsoft YaHei" pitchFamily="2"/>
                <a:cs typeface="Times New Roman" pitchFamily="18"/>
              </a:rPr>
              <a:t>İşitme kayıpları; enfeksiyonlar, travmalar ve işitme kaybı yapan genetik hastalıklara bağlı olarak doğum sonrasında ortaya çıkabilmektedir.</a:t>
            </a:r>
          </a:p>
          <a:p>
            <a:pPr marL="0" marR="0" lvl="0" indent="0" algn="just" rtl="0" hangingPunct="1">
              <a:lnSpc>
                <a:spcPct val="100000"/>
              </a:lnSpc>
              <a:spcBef>
                <a:spcPts val="0"/>
              </a:spcBef>
              <a:spcAft>
                <a:spcPts val="0"/>
              </a:spcAft>
              <a:buNone/>
              <a:tabLst/>
              <a:defRPr sz="1800"/>
            </a:pPr>
            <a:endParaRPr lang="tr-TR" sz="28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just" rtl="0" hangingPunct="1">
              <a:lnSpc>
                <a:spcPct val="100000"/>
              </a:lnSpc>
              <a:spcBef>
                <a:spcPts val="0"/>
              </a:spcBef>
              <a:spcAft>
                <a:spcPts val="0"/>
              </a:spcAft>
              <a:buNone/>
              <a:tabLst/>
              <a:defRPr sz="1800"/>
            </a:pPr>
            <a:r>
              <a:rPr lang="tr-TR" sz="2800" b="0" i="0" u="none" strike="noStrike" kern="1200" spc="0">
                <a:ln>
                  <a:noFill/>
                </a:ln>
                <a:solidFill>
                  <a:srgbClr val="000000"/>
                </a:solidFill>
                <a:latin typeface="Times New Roman" pitchFamily="18"/>
                <a:ea typeface="Microsoft YaHei" pitchFamily="2"/>
                <a:cs typeface="Times New Roman" pitchFamily="18"/>
              </a:rPr>
              <a:t>Tarama programı ile çocuklarda bu hastalıkların erken tanısı konabilecek ve gerekli tedavi ve rehabilitasyonları yapılabilecektir.</a:t>
            </a:r>
          </a:p>
        </p:txBody>
      </p:sp>
      <p:sp>
        <p:nvSpPr>
          <p:cNvPr id="4" name="3 Başlık"/>
          <p:cNvSpPr txBox="1">
            <a:spLocks noGrp="1"/>
          </p:cNvSpPr>
          <p:nvPr>
            <p:ph type="title" idx="4294967295"/>
          </p:nvPr>
        </p:nvSpPr>
        <p:spPr>
          <a:xfrm>
            <a:off x="1350000" y="1540800"/>
            <a:ext cx="6203520" cy="591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600">
                <a:latin typeface="Times New Roman" pitchFamily="18"/>
                <a:cs typeface="Times New Roman" pitchFamily="18"/>
              </a:rPr>
              <a:t>İşitme Taraması Neden Yapılır ?</a:t>
            </a:r>
          </a:p>
        </p:txBody>
      </p:sp>
      <p:pic>
        <p:nvPicPr>
          <p:cNvPr id="5" name="Picture 3"/>
          <p:cNvPicPr>
            <a:picLocks noChangeAspect="1"/>
          </p:cNvPicPr>
          <p:nvPr/>
        </p:nvPicPr>
        <p:blipFill>
          <a:blip r:embed="rId3">
            <a:lum/>
            <a:alphaModFix/>
          </a:blip>
          <a:srcRect/>
          <a:stretch>
            <a:fillRect/>
          </a:stretch>
        </p:blipFill>
        <p:spPr>
          <a:xfrm>
            <a:off x="5408640" y="4528440"/>
            <a:ext cx="2735640" cy="2232360"/>
          </a:xfrm>
          <a:prstGeom prst="rect">
            <a:avLst/>
          </a:prstGeom>
          <a:noFill/>
          <a:ln>
            <a:noFill/>
          </a:ln>
        </p:spPr>
      </p:pic>
      <p:grpSp>
        <p:nvGrpSpPr>
          <p:cNvPr id="6" name="Grup 6"/>
          <p:cNvGrpSpPr/>
          <p:nvPr/>
        </p:nvGrpSpPr>
        <p:grpSpPr>
          <a:xfrm>
            <a:off x="2527560" y="0"/>
            <a:ext cx="7745760" cy="906119"/>
            <a:chOff x="2527560" y="0"/>
            <a:chExt cx="7745760" cy="906119"/>
          </a:xfrm>
        </p:grpSpPr>
        <p:sp>
          <p:nvSpPr>
            <p:cNvPr id="7" name="Yuvarlatılmış Dikdörtgen 7"/>
            <p:cNvSpPr/>
            <p:nvPr/>
          </p:nvSpPr>
          <p:spPr>
            <a:xfrm>
              <a:off x="2527560" y="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564279" y="313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page153">
    <p:spTree>
      <p:nvGrpSpPr>
        <p:cNvPr id="1" name=""/>
        <p:cNvGrpSpPr/>
        <p:nvPr/>
      </p:nvGrpSpPr>
      <p:grpSpPr>
        <a:xfrm>
          <a:off x="0" y="0"/>
          <a:ext cx="0" cy="0"/>
          <a:chOff x="0" y="0"/>
          <a:chExt cx="0" cy="0"/>
        </a:xfrm>
      </p:grpSpPr>
      <p:sp>
        <p:nvSpPr>
          <p:cNvPr id="2" name="2 Slayt Numarası Yer Tutucusu"/>
          <p:cNvSpPr txBox="1">
            <a:spLocks noGrp="1"/>
          </p:cNvSpPr>
          <p:nvPr>
            <p:ph type="sldNum" sz="quarter" idx="8"/>
          </p:nvPr>
        </p:nvSpPr>
        <p:spPr>
          <a:xfrm>
            <a:off x="8610480" y="6356520"/>
            <a:ext cx="2742840" cy="364679"/>
          </a:xfrm>
          <a:prstGeom prst="rect">
            <a:avLst/>
          </a:prstGeom>
          <a:noFill/>
          <a:ln>
            <a:noFill/>
          </a:ln>
        </p:spPr>
        <p:txBody>
          <a:bodyPr wrap="square" lIns="90000" tIns="45000" rIns="90000" bIns="45000" anchor="t" anchorCtr="0"/>
          <a:lstStyle/>
          <a:p>
            <a:pPr lvl="0"/>
            <a:fld id="{A4350755-29AD-43B5-991A-5D082BBDEAB5}" type="slidenum">
              <a:t>53</a:t>
            </a:fld>
            <a:endParaRPr lang="tr-TR">
              <a:solidFill>
                <a:srgbClr val="000000"/>
              </a:solidFill>
              <a:latin typeface="Calibri" pitchFamily="18"/>
              <a:cs typeface="Tahoma" pitchFamily="2"/>
            </a:endParaRPr>
          </a:p>
        </p:txBody>
      </p:sp>
      <p:sp>
        <p:nvSpPr>
          <p:cNvPr id="3" name="6 Metin kutusu"/>
          <p:cNvSpPr/>
          <p:nvPr/>
        </p:nvSpPr>
        <p:spPr>
          <a:xfrm>
            <a:off x="1248840" y="937440"/>
            <a:ext cx="10626480" cy="569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İşitme eğitim ve iletişim için en önemli bileşendir.</a:t>
            </a: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 </a:t>
            </a: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Okul döneminde daha da önemli hale gelmektedir.</a:t>
            </a:r>
          </a:p>
          <a:p>
            <a:pPr marL="0" marR="0" lvl="0" indent="0" algn="l" rtl="0" hangingPunct="1">
              <a:lnSpc>
                <a:spcPct val="100000"/>
              </a:lnSpc>
              <a:spcBef>
                <a:spcPts val="0"/>
              </a:spcBef>
              <a:spcAft>
                <a:spcPts val="0"/>
              </a:spcAft>
              <a:buNone/>
              <a:tabLst/>
              <a:defRPr sz="1800"/>
            </a:pPr>
            <a:endParaRPr lang="tr-TR" sz="23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Kalıcı işitme kaybı yaygınlığının okul-yaşı nüfusta </a:t>
            </a:r>
            <a:r>
              <a:rPr lang="tr-TR" sz="2300" b="1" i="0" u="none" strike="noStrike" kern="1200" spc="0">
                <a:ln>
                  <a:noFill/>
                </a:ln>
                <a:solidFill>
                  <a:srgbClr val="000000"/>
                </a:solidFill>
                <a:latin typeface="Times New Roman" pitchFamily="18"/>
                <a:ea typeface="Microsoft YaHei" pitchFamily="2"/>
                <a:cs typeface="Times New Roman" pitchFamily="18"/>
              </a:rPr>
              <a:t>binde dokuza </a:t>
            </a:r>
            <a:r>
              <a:rPr lang="tr-TR" sz="2300" b="0" i="0" u="none" strike="noStrike" kern="1200" spc="0">
                <a:ln>
                  <a:noFill/>
                </a:ln>
                <a:solidFill>
                  <a:srgbClr val="000000"/>
                </a:solidFill>
                <a:latin typeface="Times New Roman" pitchFamily="18"/>
                <a:ea typeface="Microsoft YaHei" pitchFamily="2"/>
                <a:cs typeface="Times New Roman" pitchFamily="18"/>
              </a:rPr>
              <a:t>yükseldiği bildirilmektedir. ,</a:t>
            </a:r>
          </a:p>
          <a:p>
            <a:pPr marL="0" marR="0" lvl="0" indent="0" algn="l" rtl="0" hangingPunct="1">
              <a:lnSpc>
                <a:spcPct val="100000"/>
              </a:lnSpc>
              <a:spcBef>
                <a:spcPts val="0"/>
              </a:spcBef>
              <a:spcAft>
                <a:spcPts val="0"/>
              </a:spcAft>
              <a:buNone/>
              <a:tabLst/>
              <a:defRPr sz="1800"/>
            </a:pPr>
            <a:endParaRPr lang="tr-TR" sz="23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Bir ya da her iki kulakta kalıcı ya da geçici işitme kaybı okul-yaşı çocukların </a:t>
            </a:r>
            <a:r>
              <a:rPr lang="tr-TR" sz="2300" b="1" i="0" u="none" strike="noStrike" kern="1200" spc="0">
                <a:ln>
                  <a:noFill/>
                </a:ln>
                <a:solidFill>
                  <a:srgbClr val="000000"/>
                </a:solidFill>
                <a:latin typeface="Times New Roman" pitchFamily="18"/>
                <a:ea typeface="Microsoft YaHei" pitchFamily="2"/>
                <a:cs typeface="Times New Roman" pitchFamily="18"/>
              </a:rPr>
              <a:t>yüzde ondörtten fazlasını (yedide bir) </a:t>
            </a:r>
            <a:r>
              <a:rPr lang="tr-TR" sz="2300" b="0" i="0" u="none" strike="noStrike" kern="1200" spc="0">
                <a:ln>
                  <a:noFill/>
                </a:ln>
                <a:solidFill>
                  <a:srgbClr val="000000"/>
                </a:solidFill>
                <a:latin typeface="Times New Roman" pitchFamily="18"/>
                <a:ea typeface="Microsoft YaHei" pitchFamily="2"/>
                <a:cs typeface="Times New Roman" pitchFamily="18"/>
              </a:rPr>
              <a:t>etkilemektedir.</a:t>
            </a:r>
          </a:p>
          <a:p>
            <a:pPr marL="0" marR="0" lvl="0" indent="0" algn="l" rtl="0" hangingPunct="1">
              <a:lnSpc>
                <a:spcPct val="100000"/>
              </a:lnSpc>
              <a:spcBef>
                <a:spcPts val="0"/>
              </a:spcBef>
              <a:spcAft>
                <a:spcPts val="0"/>
              </a:spcAft>
              <a:buNone/>
              <a:tabLst/>
              <a:defRPr sz="1800"/>
            </a:pPr>
            <a:endParaRPr lang="tr-TR" sz="23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Tek taraflı işitme kayıplarında bile sınıf tekrar oranı </a:t>
            </a:r>
            <a:r>
              <a:rPr lang="tr-TR" sz="2300" b="1" i="0" u="none" strike="noStrike" kern="1200" spc="0">
                <a:ln>
                  <a:noFill/>
                </a:ln>
                <a:solidFill>
                  <a:srgbClr val="000000"/>
                </a:solidFill>
                <a:latin typeface="Times New Roman" pitchFamily="18"/>
                <a:ea typeface="Microsoft YaHei" pitchFamily="2"/>
                <a:cs typeface="Times New Roman" pitchFamily="18"/>
              </a:rPr>
              <a:t>%37 </a:t>
            </a:r>
            <a:r>
              <a:rPr lang="tr-TR" sz="2300" b="0" i="0" u="none" strike="noStrike" kern="1200" spc="0">
                <a:ln>
                  <a:noFill/>
                </a:ln>
                <a:solidFill>
                  <a:srgbClr val="000000"/>
                </a:solidFill>
                <a:latin typeface="Times New Roman" pitchFamily="18"/>
                <a:ea typeface="Microsoft YaHei" pitchFamily="2"/>
                <a:cs typeface="Times New Roman" pitchFamily="18"/>
              </a:rPr>
              <a:t>olarak bildirilmektedir. İşitme kaybı dikkat, öğrenme ve sosyal işlevlerdeki sıkıntıları artırmaktadır.</a:t>
            </a:r>
          </a:p>
          <a:p>
            <a:pPr marL="0" marR="0" lvl="0" indent="0" algn="l" rtl="0" hangingPunct="1">
              <a:lnSpc>
                <a:spcPct val="100000"/>
              </a:lnSpc>
              <a:spcBef>
                <a:spcPts val="0"/>
              </a:spcBef>
              <a:spcAft>
                <a:spcPts val="0"/>
              </a:spcAft>
              <a:buNone/>
              <a:tabLst/>
              <a:defRPr sz="1800"/>
            </a:pPr>
            <a:endParaRPr lang="tr-TR" sz="2300" b="0" i="0" u="none" strike="noStrike" kern="1200" spc="0">
              <a:ln>
                <a:noFill/>
              </a:ln>
              <a:solidFill>
                <a:srgbClr val="000000"/>
              </a:solidFill>
              <a:latin typeface="Times New Roman" pitchFamily="18"/>
              <a:ea typeface="Microsoft YaHei" pitchFamily="2"/>
              <a:cs typeface="Times New Roman" pitchFamily="18"/>
            </a:endParaRPr>
          </a:p>
          <a:p>
            <a:pPr marL="0" marR="0" lvl="0" indent="0" algn="l" rtl="0" hangingPunct="1">
              <a:lnSpc>
                <a:spcPct val="100000"/>
              </a:lnSpc>
              <a:spcBef>
                <a:spcPts val="0"/>
              </a:spcBef>
              <a:spcAft>
                <a:spcPts val="0"/>
              </a:spcAft>
              <a:buNone/>
              <a:tabLst/>
              <a:defRPr sz="1800"/>
            </a:pPr>
            <a:r>
              <a:rPr lang="tr-TR" sz="2300" b="0" i="0" u="none" strike="noStrike" kern="1200" spc="0">
                <a:ln>
                  <a:noFill/>
                </a:ln>
                <a:solidFill>
                  <a:srgbClr val="000000"/>
                </a:solidFill>
                <a:latin typeface="Times New Roman" pitchFamily="18"/>
                <a:ea typeface="Microsoft YaHei" pitchFamily="2"/>
                <a:cs typeface="Times New Roman" pitchFamily="18"/>
              </a:rPr>
              <a:t>Çocuklardaki işitme kaybı yaygınlığı eğer gerekli tıbbi ve eğitim desteği sağlanamazsa okul başarısını olumsuz yönde etkileyerek önemli ekonomik kayıplara sebep olmaktadır.</a:t>
            </a:r>
          </a:p>
          <a:p>
            <a:pPr marL="0" marR="0" lvl="0" indent="0" algn="l" rtl="0" hangingPunct="1">
              <a:lnSpc>
                <a:spcPct val="100000"/>
              </a:lnSpc>
              <a:spcBef>
                <a:spcPts val="0"/>
              </a:spcBef>
              <a:spcAft>
                <a:spcPts val="0"/>
              </a:spcAft>
              <a:buNone/>
              <a:tabLst/>
              <a:defRPr sz="1800"/>
            </a:pPr>
            <a:endParaRPr lang="tr-TR" sz="2300" b="0" i="0" u="none" strike="noStrike" kern="1200" spc="0">
              <a:ln>
                <a:noFill/>
              </a:ln>
              <a:solidFill>
                <a:srgbClr val="000000"/>
              </a:solidFill>
              <a:latin typeface="Calibri" pitchFamily="18"/>
              <a:ea typeface="Microsoft YaHei" pitchFamily="2"/>
              <a:cs typeface="Times New Roman" pitchFamily="18"/>
            </a:endParaRPr>
          </a:p>
        </p:txBody>
      </p:sp>
      <p:grpSp>
        <p:nvGrpSpPr>
          <p:cNvPr id="4" name="Grup 3"/>
          <p:cNvGrpSpPr/>
          <p:nvPr/>
        </p:nvGrpSpPr>
        <p:grpSpPr>
          <a:xfrm>
            <a:off x="2527560" y="0"/>
            <a:ext cx="7745760" cy="906119"/>
            <a:chOff x="2527560" y="0"/>
            <a:chExt cx="7745760" cy="906119"/>
          </a:xfrm>
        </p:grpSpPr>
        <p:sp>
          <p:nvSpPr>
            <p:cNvPr id="5" name="Yuvarlatılmış Dikdörtgen 4"/>
            <p:cNvSpPr/>
            <p:nvPr/>
          </p:nvSpPr>
          <p:spPr>
            <a:xfrm>
              <a:off x="2527560" y="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64279" y="313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Kimlere uygulanır?&#10;&#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1165320" y="1977120"/>
            <a:ext cx="4485240" cy="99468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3200">
              <a:latin typeface="Calibri" pitchFamily="18"/>
            </a:endParaRPr>
          </a:p>
          <a:p>
            <a:pPr marL="0" lvl="0" indent="0">
              <a:spcBef>
                <a:spcPts val="1001"/>
              </a:spcBef>
              <a:buFont typeface="Arial" pitchFamily="32"/>
              <a:buChar char="•"/>
            </a:pPr>
            <a:r>
              <a:rPr lang="tr-TR" sz="3200">
                <a:latin typeface="Times New Roman" pitchFamily="18"/>
                <a:cs typeface="Times New Roman" pitchFamily="16"/>
              </a:rPr>
              <a:t>Ülkemizde de işitme taramasının; ilkokul 1. sınıflara tarama programı uygulanmaktadır.</a:t>
            </a:r>
          </a:p>
          <a:p>
            <a:pPr marL="0" lvl="0" indent="0">
              <a:spcBef>
                <a:spcPts val="1001"/>
              </a:spcBef>
              <a:buNone/>
            </a:pPr>
            <a:endParaRPr lang="tr-TR" sz="3200">
              <a:latin typeface="Calibri" pitchFamily="18"/>
              <a:cs typeface="Times New Roman" pitchFamily="16"/>
            </a:endParaRPr>
          </a:p>
        </p:txBody>
      </p:sp>
      <p:sp>
        <p:nvSpPr>
          <p:cNvPr id="3" name="2 Slayt Numarası Yer Tutucusu"/>
          <p:cNvSpPr txBox="1">
            <a:spLocks noGrp="1"/>
          </p:cNvSpPr>
          <p:nvPr>
            <p:ph type="sldNum" sz="quarter" idx="8"/>
          </p:nvPr>
        </p:nvSpPr>
        <p:spPr>
          <a:xfrm>
            <a:off x="0" y="0"/>
            <a:ext cx="360" cy="360"/>
          </a:xfrm>
          <a:prstGeom prst="rect">
            <a:avLst/>
          </a:prstGeom>
          <a:noFill/>
          <a:ln>
            <a:noFill/>
          </a:ln>
        </p:spPr>
        <p:txBody>
          <a:bodyPr wrap="square" lIns="90000" tIns="45000" rIns="90000" bIns="45000" anchor="t" anchorCtr="0"/>
          <a:lstStyle/>
          <a:p>
            <a:pPr lvl="0"/>
            <a:fld id="{D3A76FF8-CAE6-4B77-B63E-54878D2A2987}" type="slidenum">
              <a:t>54</a:t>
            </a:fld>
            <a:endParaRPr lang="tr-TR">
              <a:solidFill>
                <a:srgbClr val="000000"/>
              </a:solidFill>
              <a:latin typeface="Calibri" pitchFamily="18"/>
              <a:cs typeface="Tahoma" pitchFamily="2"/>
            </a:endParaRPr>
          </a:p>
        </p:txBody>
      </p:sp>
      <p:sp>
        <p:nvSpPr>
          <p:cNvPr id="4" name="3 Başlık"/>
          <p:cNvSpPr txBox="1">
            <a:spLocks noGrp="1"/>
          </p:cNvSpPr>
          <p:nvPr>
            <p:ph type="title" idx="4294967295"/>
          </p:nvPr>
        </p:nvSpPr>
        <p:spPr>
          <a:xfrm>
            <a:off x="1074960" y="1702800"/>
            <a:ext cx="4752000" cy="71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4000">
                <a:latin typeface="Times New Roman" pitchFamily="18"/>
                <a:cs typeface="Times New Roman" pitchFamily="18"/>
              </a:rPr>
              <a:t>Kimlere uygulanır?</a:t>
            </a:r>
            <a:r>
              <a:rPr lang="tr-TR" sz="3600">
                <a:latin typeface="Times New Roman" pitchFamily="18"/>
                <a:cs typeface="Times New Roman" pitchFamily="18"/>
              </a:rPr>
              <a:t/>
            </a:r>
            <a:br>
              <a:rPr lang="tr-TR" sz="3600">
                <a:latin typeface="Times New Roman" pitchFamily="18"/>
                <a:cs typeface="Times New Roman" pitchFamily="18"/>
              </a:rPr>
            </a:br>
            <a:r>
              <a:rPr lang="tr-TR">
                <a:latin typeface="Times New Roman" pitchFamily="18"/>
                <a:cs typeface="Times New Roman" pitchFamily="18"/>
              </a:rPr>
              <a:t/>
            </a:r>
            <a:br>
              <a:rPr lang="tr-TR">
                <a:latin typeface="Times New Roman" pitchFamily="18"/>
                <a:cs typeface="Times New Roman" pitchFamily="18"/>
              </a:rPr>
            </a:br>
            <a:endParaRPr lang="tr-TR">
              <a:latin typeface="Times New Roman" pitchFamily="18"/>
              <a:cs typeface="Times New Roman" pitchFamily="18"/>
            </a:endParaRPr>
          </a:p>
        </p:txBody>
      </p:sp>
      <p:pic>
        <p:nvPicPr>
          <p:cNvPr id="5" name="Picture 2"/>
          <p:cNvPicPr>
            <a:picLocks noChangeAspect="1"/>
          </p:cNvPicPr>
          <p:nvPr/>
        </p:nvPicPr>
        <p:blipFill>
          <a:blip r:embed="rId3">
            <a:lum/>
            <a:alphaModFix/>
          </a:blip>
          <a:srcRect/>
          <a:stretch>
            <a:fillRect/>
          </a:stretch>
        </p:blipFill>
        <p:spPr>
          <a:xfrm>
            <a:off x="1165320" y="3697200"/>
            <a:ext cx="4571640" cy="2204639"/>
          </a:xfrm>
          <a:prstGeom prst="rect">
            <a:avLst/>
          </a:prstGeom>
          <a:noFill/>
          <a:ln>
            <a:noFill/>
          </a:ln>
        </p:spPr>
      </p:pic>
      <p:pic>
        <p:nvPicPr>
          <p:cNvPr id="6" name="Picture 2"/>
          <p:cNvPicPr>
            <a:picLocks noChangeAspect="1"/>
          </p:cNvPicPr>
          <p:nvPr/>
        </p:nvPicPr>
        <p:blipFill>
          <a:blip r:embed="rId4">
            <a:lum/>
            <a:alphaModFix/>
          </a:blip>
          <a:srcRect/>
          <a:stretch>
            <a:fillRect/>
          </a:stretch>
        </p:blipFill>
        <p:spPr>
          <a:xfrm>
            <a:off x="5918040" y="1034279"/>
            <a:ext cx="6022079" cy="5686920"/>
          </a:xfrm>
          <a:prstGeom prst="rect">
            <a:avLst/>
          </a:prstGeom>
          <a:noFill/>
          <a:ln>
            <a:noFill/>
          </a:ln>
        </p:spPr>
      </p:pic>
      <p:grpSp>
        <p:nvGrpSpPr>
          <p:cNvPr id="7" name="Grup 6"/>
          <p:cNvGrpSpPr/>
          <p:nvPr/>
        </p:nvGrpSpPr>
        <p:grpSpPr>
          <a:xfrm>
            <a:off x="2527560" y="0"/>
            <a:ext cx="7745760" cy="906119"/>
            <a:chOff x="2527560" y="0"/>
            <a:chExt cx="7745760" cy="906119"/>
          </a:xfrm>
        </p:grpSpPr>
        <p:sp>
          <p:nvSpPr>
            <p:cNvPr id="8" name="Yuvarlatılmış Dikdörtgen 7"/>
            <p:cNvSpPr/>
            <p:nvPr/>
          </p:nvSpPr>
          <p:spPr>
            <a:xfrm>
              <a:off x="2527560" y="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9" name="Yuvarlatılmış Dikdörtgen 4"/>
            <p:cNvSpPr/>
            <p:nvPr/>
          </p:nvSpPr>
          <p:spPr>
            <a:xfrm>
              <a:off x="2564279" y="313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page155">
    <p:spTree>
      <p:nvGrpSpPr>
        <p:cNvPr id="1" name=""/>
        <p:cNvGrpSpPr/>
        <p:nvPr/>
      </p:nvGrpSpPr>
      <p:grpSpPr>
        <a:xfrm>
          <a:off x="0" y="0"/>
          <a:ext cx="0" cy="0"/>
          <a:chOff x="0" y="0"/>
          <a:chExt cx="0" cy="0"/>
        </a:xfrm>
      </p:grpSpPr>
      <p:sp>
        <p:nvSpPr>
          <p:cNvPr id="2" name="2 Slayt Numarası Yer Tutucusu"/>
          <p:cNvSpPr txBox="1">
            <a:spLocks noGrp="1"/>
          </p:cNvSpPr>
          <p:nvPr>
            <p:ph type="sldNum" sz="quarter" idx="8"/>
          </p:nvPr>
        </p:nvSpPr>
        <p:spPr>
          <a:xfrm>
            <a:off x="0" y="0"/>
            <a:ext cx="360" cy="360"/>
          </a:xfrm>
          <a:prstGeom prst="rect">
            <a:avLst/>
          </a:prstGeom>
          <a:noFill/>
          <a:ln>
            <a:noFill/>
          </a:ln>
        </p:spPr>
        <p:txBody>
          <a:bodyPr wrap="square" lIns="90000" tIns="45000" rIns="90000" bIns="45000" anchor="t" anchorCtr="0"/>
          <a:lstStyle/>
          <a:p>
            <a:pPr lvl="0"/>
            <a:fld id="{F3F1574C-D507-43BF-8E8A-AF958764F506}" type="slidenum">
              <a:t>55</a:t>
            </a:fld>
            <a:endParaRPr lang="tr-TR">
              <a:solidFill>
                <a:srgbClr val="000000"/>
              </a:solidFill>
              <a:latin typeface="Calibri" pitchFamily="18"/>
              <a:cs typeface="Tahoma" pitchFamily="2"/>
            </a:endParaRPr>
          </a:p>
        </p:txBody>
      </p:sp>
      <p:sp>
        <p:nvSpPr>
          <p:cNvPr id="3" name="İçerik Yer Tutucusu 2"/>
          <p:cNvSpPr txBox="1">
            <a:spLocks noGrp="1"/>
          </p:cNvSpPr>
          <p:nvPr>
            <p:ph type="body" idx="4294967295"/>
          </p:nvPr>
        </p:nvSpPr>
        <p:spPr>
          <a:xfrm>
            <a:off x="1325520" y="2440440"/>
            <a:ext cx="10493640" cy="132912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tr-TR" sz="2000">
                <a:latin typeface="Times New Roman" pitchFamily="18"/>
                <a:cs typeface="Times New Roman" pitchFamily="16"/>
              </a:rPr>
              <a:t>Öğretmenler tarafından ailelere işitme tarama programı hakkında bilgi verilmesinin ardından,</a:t>
            </a:r>
          </a:p>
          <a:p>
            <a:pPr marL="0" lvl="0" indent="0" algn="ctr">
              <a:spcBef>
                <a:spcPts val="1001"/>
              </a:spcBef>
              <a:buNone/>
            </a:pPr>
            <a:r>
              <a:rPr lang="tr-TR" sz="2000">
                <a:latin typeface="Times New Roman" pitchFamily="18"/>
                <a:cs typeface="Times New Roman" pitchFamily="16"/>
              </a:rPr>
              <a:t>Ebeveyn Onam Belgeleri ve Anket Formu aileler tarafından  eksiksiz olarak doldurulur,</a:t>
            </a:r>
          </a:p>
          <a:p>
            <a:pPr marL="0" lvl="0" indent="0" algn="ctr">
              <a:spcBef>
                <a:spcPts val="1001"/>
              </a:spcBef>
              <a:buNone/>
            </a:pPr>
            <a:r>
              <a:rPr lang="tr-TR" sz="2000">
                <a:latin typeface="Times New Roman" pitchFamily="18"/>
                <a:cs typeface="Times New Roman" pitchFamily="16"/>
              </a:rPr>
              <a:t>Sınıf öğretmeni tarafından taramaya gelen sağlık çalışanlarına teslim edilir,</a:t>
            </a:r>
          </a:p>
          <a:p>
            <a:pPr marL="0" lvl="0" indent="0" algn="ctr">
              <a:spcBef>
                <a:spcPts val="1001"/>
              </a:spcBef>
              <a:buNone/>
            </a:pPr>
            <a:endParaRPr lang="tr-TR" sz="2000">
              <a:latin typeface="Calibri" pitchFamily="18"/>
              <a:cs typeface="Times New Roman" pitchFamily="16"/>
            </a:endParaRPr>
          </a:p>
        </p:txBody>
      </p:sp>
      <p:grpSp>
        <p:nvGrpSpPr>
          <p:cNvPr id="4" name="Grup 5"/>
          <p:cNvGrpSpPr/>
          <p:nvPr/>
        </p:nvGrpSpPr>
        <p:grpSpPr>
          <a:xfrm>
            <a:off x="2548800" y="110160"/>
            <a:ext cx="7745760" cy="906119"/>
            <a:chOff x="2548800" y="110160"/>
            <a:chExt cx="7745760" cy="906119"/>
          </a:xfrm>
        </p:grpSpPr>
        <p:sp>
          <p:nvSpPr>
            <p:cNvPr id="5" name="Yuvarlatılmış Dikdörtgen 7"/>
            <p:cNvSpPr/>
            <p:nvPr/>
          </p:nvSpPr>
          <p:spPr>
            <a:xfrm>
              <a:off x="2548800" y="11016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85160" y="1414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156">
    <p:spTree>
      <p:nvGrpSpPr>
        <p:cNvPr id="1" name=""/>
        <p:cNvGrpSpPr/>
        <p:nvPr/>
      </p:nvGrpSpPr>
      <p:grpSpPr>
        <a:xfrm>
          <a:off x="0" y="0"/>
          <a:ext cx="0" cy="0"/>
          <a:chOff x="0" y="0"/>
          <a:chExt cx="0" cy="0"/>
        </a:xfrm>
      </p:grpSpPr>
      <p:pic>
        <p:nvPicPr>
          <p:cNvPr id="2" name="Resim 3"/>
          <p:cNvPicPr>
            <a:picLocks noChangeAspect="1"/>
          </p:cNvPicPr>
          <p:nvPr/>
        </p:nvPicPr>
        <p:blipFill>
          <a:blip r:embed="rId3">
            <a:lum/>
            <a:alphaModFix/>
          </a:blip>
          <a:srcRect/>
          <a:stretch>
            <a:fillRect/>
          </a:stretch>
        </p:blipFill>
        <p:spPr>
          <a:xfrm>
            <a:off x="3951360" y="420840"/>
            <a:ext cx="4645800" cy="6314760"/>
          </a:xfrm>
          <a:prstGeom prst="rect">
            <a:avLst/>
          </a:prstGeom>
          <a:noFill/>
          <a:ln w="38160">
            <a:solidFill>
              <a:srgbClr val="000000"/>
            </a:solidFill>
            <a:prstDash val="solid"/>
            <a:miter/>
          </a:ln>
        </p:spPr>
      </p:pic>
      <p:sp>
        <p:nvSpPr>
          <p:cNvPr id="3" name="Dikdörtgen 4"/>
          <p:cNvSpPr/>
          <p:nvPr/>
        </p:nvSpPr>
        <p:spPr>
          <a:xfrm>
            <a:off x="5341680" y="0"/>
            <a:ext cx="2253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Times New Roman" pitchFamily="18"/>
                <a:ea typeface="Microsoft YaHei" pitchFamily="2"/>
                <a:cs typeface="Times New Roman" pitchFamily="18"/>
              </a:rPr>
              <a:t>Ebeveyn Rıza Beyanı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page157">
    <p:spTree>
      <p:nvGrpSpPr>
        <p:cNvPr id="1" name=""/>
        <p:cNvGrpSpPr/>
        <p:nvPr/>
      </p:nvGrpSpPr>
      <p:grpSpPr>
        <a:xfrm>
          <a:off x="0" y="0"/>
          <a:ext cx="0" cy="0"/>
          <a:chOff x="0" y="0"/>
          <a:chExt cx="0" cy="0"/>
        </a:xfrm>
      </p:grpSpPr>
      <p:sp>
        <p:nvSpPr>
          <p:cNvPr id="2" name="Dikdörtgen 3"/>
          <p:cNvSpPr/>
          <p:nvPr/>
        </p:nvSpPr>
        <p:spPr>
          <a:xfrm>
            <a:off x="4221000" y="1173960"/>
            <a:ext cx="43794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Times New Roman" pitchFamily="18"/>
                <a:ea typeface="Microsoft YaHei" pitchFamily="2"/>
                <a:cs typeface="Times New Roman" pitchFamily="18"/>
              </a:rPr>
              <a:t>Okul Çağı İşitme Tarama Programı Anketi</a:t>
            </a:r>
          </a:p>
        </p:txBody>
      </p:sp>
      <p:grpSp>
        <p:nvGrpSpPr>
          <p:cNvPr id="3" name="Grup 5"/>
          <p:cNvGrpSpPr/>
          <p:nvPr/>
        </p:nvGrpSpPr>
        <p:grpSpPr>
          <a:xfrm>
            <a:off x="2506320" y="90720"/>
            <a:ext cx="7772400" cy="581760"/>
            <a:chOff x="2506320" y="90720"/>
            <a:chExt cx="7772400" cy="581760"/>
          </a:xfrm>
        </p:grpSpPr>
        <p:sp>
          <p:nvSpPr>
            <p:cNvPr id="4" name="Yuvarlatılmış Dikdörtgen 6"/>
            <p:cNvSpPr/>
            <p:nvPr/>
          </p:nvSpPr>
          <p:spPr>
            <a:xfrm>
              <a:off x="2506320" y="90720"/>
              <a:ext cx="7772400" cy="5817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543039" y="110880"/>
              <a:ext cx="7698960" cy="56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pic>
        <p:nvPicPr>
          <p:cNvPr id="6" name="Resim 1"/>
          <p:cNvPicPr>
            <a:picLocks noChangeAspect="1"/>
          </p:cNvPicPr>
          <p:nvPr/>
        </p:nvPicPr>
        <p:blipFill>
          <a:blip r:embed="rId3">
            <a:lum/>
            <a:alphaModFix/>
          </a:blip>
          <a:srcRect/>
          <a:stretch>
            <a:fillRect/>
          </a:stretch>
        </p:blipFill>
        <p:spPr>
          <a:xfrm>
            <a:off x="3915000" y="826920"/>
            <a:ext cx="4781880" cy="5801040"/>
          </a:xfrm>
          <a:prstGeom prst="rect">
            <a:avLst/>
          </a:prstGeom>
          <a:noFill/>
          <a:ln w="38160">
            <a:solidFill>
              <a:srgbClr val="000000"/>
            </a:solidFill>
            <a:prstDash val="solid"/>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Kimler tarafından uygulanır?&#10;">
    <p:spTree>
      <p:nvGrpSpPr>
        <p:cNvPr id="1" name=""/>
        <p:cNvGrpSpPr/>
        <p:nvPr/>
      </p:nvGrpSpPr>
      <p:grpSpPr>
        <a:xfrm>
          <a:off x="0" y="0"/>
          <a:ext cx="0" cy="0"/>
          <a:chOff x="0" y="0"/>
          <a:chExt cx="0" cy="0"/>
        </a:xfrm>
      </p:grpSpPr>
      <p:grpSp>
        <p:nvGrpSpPr>
          <p:cNvPr id="2" name="İçerik Yer Tutucusu 2"/>
          <p:cNvGrpSpPr/>
          <p:nvPr/>
        </p:nvGrpSpPr>
        <p:grpSpPr>
          <a:xfrm>
            <a:off x="2723760" y="1137960"/>
            <a:ext cx="8969040" cy="4697279"/>
            <a:chOff x="2723760" y="1137960"/>
            <a:chExt cx="8969040" cy="4697279"/>
          </a:xfrm>
        </p:grpSpPr>
        <p:pic>
          <p:nvPicPr>
            <p:cNvPr id="3" name="{B29513A8-5D82-4141-9DE0-2ABD66419EEF}"/>
            <p:cNvPicPr>
              <a:picLocks noChangeAspect="1"/>
            </p:cNvPicPr>
            <p:nvPr/>
          </p:nvPicPr>
          <p:blipFill>
            <a:blip>
              <a:lum/>
              <a:alphaModFix/>
            </a:blip>
            <a:srcRect/>
            <a:stretch>
              <a:fillRect/>
            </a:stretch>
          </p:blipFill>
          <p:spPr>
            <a:xfrm>
              <a:off x="2723760" y="1137960"/>
              <a:ext cx="2989440" cy="4697279"/>
            </a:xfrm>
            <a:prstGeom prst="rect">
              <a:avLst/>
            </a:prstGeom>
            <a:noFill/>
            <a:ln>
              <a:noFill/>
            </a:ln>
          </p:spPr>
        </p:pic>
        <p:pic>
          <p:nvPicPr>
            <p:cNvPr id="4" name="{49003259-5F59-46DB-897C-3AACB22DFE0A}"/>
            <p:cNvPicPr>
              <a:picLocks noChangeAspect="1"/>
            </p:cNvPicPr>
            <p:nvPr/>
          </p:nvPicPr>
          <p:blipFill>
            <a:blip>
              <a:lum/>
              <a:alphaModFix/>
            </a:blip>
            <a:srcRect/>
            <a:stretch>
              <a:fillRect/>
            </a:stretch>
          </p:blipFill>
          <p:spPr>
            <a:xfrm>
              <a:off x="8703360" y="1137960"/>
              <a:ext cx="2989440" cy="4697279"/>
            </a:xfrm>
            <a:prstGeom prst="rect">
              <a:avLst/>
            </a:prstGeom>
            <a:noFill/>
            <a:ln>
              <a:noFill/>
            </a:ln>
          </p:spPr>
        </p:pic>
        <p:pic>
          <p:nvPicPr>
            <p:cNvPr id="5" name="{4E3C32E8-2CB4-4096-8A9B-543AD7B004E8}"/>
            <p:cNvPicPr>
              <a:picLocks noChangeAspect="1"/>
            </p:cNvPicPr>
            <p:nvPr/>
          </p:nvPicPr>
          <p:blipFill>
            <a:blip>
              <a:lum/>
              <a:alphaModFix/>
            </a:blip>
            <a:srcRect/>
            <a:stretch>
              <a:fillRect/>
            </a:stretch>
          </p:blipFill>
          <p:spPr>
            <a:xfrm>
              <a:off x="5713560" y="1137960"/>
              <a:ext cx="2989440" cy="4697279"/>
            </a:xfrm>
            <a:prstGeom prst="rect">
              <a:avLst/>
            </a:prstGeom>
            <a:noFill/>
            <a:ln>
              <a:noFill/>
            </a:ln>
          </p:spPr>
        </p:pic>
      </p:grpSp>
      <p:sp>
        <p:nvSpPr>
          <p:cNvPr id="6" name="3 Başlık"/>
          <p:cNvSpPr txBox="1">
            <a:spLocks noGrp="1"/>
          </p:cNvSpPr>
          <p:nvPr>
            <p:ph type="title" idx="4294967295"/>
          </p:nvPr>
        </p:nvSpPr>
        <p:spPr>
          <a:xfrm>
            <a:off x="4327920" y="1747439"/>
            <a:ext cx="5613840" cy="903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4000">
                <a:latin typeface="Times New Roman" pitchFamily="18"/>
                <a:cs typeface="Times New Roman" pitchFamily="18"/>
              </a:rPr>
              <a:t>Kimler tarafından uygulanır?</a:t>
            </a:r>
            <a:br>
              <a:rPr lang="tr-TR" sz="4000">
                <a:latin typeface="Times New Roman" pitchFamily="18"/>
                <a:cs typeface="Times New Roman" pitchFamily="18"/>
              </a:rPr>
            </a:br>
            <a:endParaRPr lang="tr-TR" sz="4000">
              <a:latin typeface="Times New Roman" pitchFamily="18"/>
              <a:cs typeface="Times New Roman" pitchFamily="18"/>
            </a:endParaRPr>
          </a:p>
        </p:txBody>
      </p:sp>
      <p:pic>
        <p:nvPicPr>
          <p:cNvPr id="7" name="Picture 1"/>
          <p:cNvPicPr>
            <a:picLocks noChangeAspect="1"/>
          </p:cNvPicPr>
          <p:nvPr/>
        </p:nvPicPr>
        <p:blipFill>
          <a:blip r:embed="rId3">
            <a:lum/>
            <a:alphaModFix/>
          </a:blip>
          <a:srcRect/>
          <a:stretch>
            <a:fillRect/>
          </a:stretch>
        </p:blipFill>
        <p:spPr>
          <a:xfrm>
            <a:off x="1153800" y="2651760"/>
            <a:ext cx="1420200" cy="1628280"/>
          </a:xfrm>
          <a:prstGeom prst="rect">
            <a:avLst/>
          </a:prstGeom>
          <a:noFill/>
          <a:ln>
            <a:noFill/>
          </a:ln>
        </p:spPr>
      </p:pic>
      <p:grpSp>
        <p:nvGrpSpPr>
          <p:cNvPr id="8" name="Grup 5"/>
          <p:cNvGrpSpPr/>
          <p:nvPr/>
        </p:nvGrpSpPr>
        <p:grpSpPr>
          <a:xfrm>
            <a:off x="2538000" y="153720"/>
            <a:ext cx="7745760" cy="906119"/>
            <a:chOff x="2538000" y="153720"/>
            <a:chExt cx="7745760" cy="906119"/>
          </a:xfrm>
        </p:grpSpPr>
        <p:sp>
          <p:nvSpPr>
            <p:cNvPr id="9" name="Yuvarlatılmış Dikdörtgen 6"/>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0"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name="&#10;&#10;Risk Faktörleri-1&#10;&#10;&#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2427480" y="1180440"/>
            <a:ext cx="7856280" cy="520920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2400">
              <a:latin typeface="Times New Roman" pitchFamily="18"/>
              <a:cs typeface="Times New Roman" pitchFamily="16"/>
            </a:endParaRPr>
          </a:p>
          <a:p>
            <a:pPr marL="0" lvl="0" indent="0">
              <a:spcBef>
                <a:spcPts val="1001"/>
              </a:spcBef>
              <a:buFont typeface="Arial" pitchFamily="32"/>
              <a:buChar char="•"/>
            </a:pPr>
            <a:r>
              <a:rPr lang="tr-TR" sz="2400">
                <a:latin typeface="Times New Roman" pitchFamily="18"/>
                <a:cs typeface="Times New Roman" pitchFamily="16"/>
              </a:rPr>
              <a:t>Ailede geç başlayan işitme kaybı hikayesi</a:t>
            </a:r>
          </a:p>
          <a:p>
            <a:pPr marL="0" lvl="0" indent="0">
              <a:spcBef>
                <a:spcPts val="1001"/>
              </a:spcBef>
              <a:buFont typeface="Arial" pitchFamily="32"/>
              <a:buChar char="•"/>
            </a:pPr>
            <a:r>
              <a:rPr lang="tr-TR" sz="2400">
                <a:latin typeface="Times New Roman" pitchFamily="18"/>
                <a:cs typeface="Times New Roman" pitchFamily="16"/>
              </a:rPr>
              <a:t>Yüz-çene ve/veya kulak anomalileri (Kulağın daha önceden tanımlanmamış yapısal bozukluğu</a:t>
            </a:r>
          </a:p>
          <a:p>
            <a:pPr marL="0" lvl="0" indent="0">
              <a:spcBef>
                <a:spcPts val="1001"/>
              </a:spcBef>
              <a:buFont typeface="Arial" pitchFamily="32"/>
              <a:buChar char="•"/>
            </a:pPr>
            <a:r>
              <a:rPr lang="tr-TR" sz="2400">
                <a:latin typeface="Times New Roman" pitchFamily="18"/>
                <a:cs typeface="Times New Roman" pitchFamily="16"/>
              </a:rPr>
              <a:t>Kulak yolunun kapalı olması, dış kulak yolu hastalıkları, kulak kanalında ve kulak zarı anomalisi,</a:t>
            </a:r>
          </a:p>
          <a:p>
            <a:pPr marL="0" lvl="0" indent="0">
              <a:spcBef>
                <a:spcPts val="1001"/>
              </a:spcBef>
              <a:buFont typeface="Arial" pitchFamily="32"/>
              <a:buChar char="•"/>
            </a:pPr>
            <a:r>
              <a:rPr lang="tr-TR" sz="2400">
                <a:latin typeface="Times New Roman" pitchFamily="18"/>
                <a:cs typeface="Times New Roman" pitchFamily="16"/>
              </a:rPr>
              <a:t>3 aydan uzun süren orta kulak iltihabı hikayesi</a:t>
            </a:r>
          </a:p>
          <a:p>
            <a:pPr marL="0" lvl="0" indent="0">
              <a:spcBef>
                <a:spcPts val="1001"/>
              </a:spcBef>
              <a:buFont typeface="Arial" pitchFamily="32"/>
              <a:buChar char="•"/>
            </a:pPr>
            <a:r>
              <a:rPr lang="tr-TR" sz="2400">
                <a:latin typeface="Times New Roman" pitchFamily="18"/>
                <a:cs typeface="Times New Roman" pitchFamily="16"/>
              </a:rPr>
              <a:t>Kafa travması-bilinç kaybı</a:t>
            </a:r>
          </a:p>
          <a:p>
            <a:pPr marL="0" lvl="0" indent="0">
              <a:spcBef>
                <a:spcPts val="1001"/>
              </a:spcBef>
              <a:buFont typeface="Arial" pitchFamily="32"/>
              <a:buChar char="•"/>
            </a:pPr>
            <a:r>
              <a:rPr lang="tr-TR" sz="2400">
                <a:latin typeface="Times New Roman" pitchFamily="18"/>
                <a:cs typeface="Times New Roman" pitchFamily="16"/>
              </a:rPr>
              <a:t>Kulağa zarar verebilecek bir yan etkiye sahip </a:t>
            </a:r>
            <a:r>
              <a:rPr lang="tr-TR" sz="2400">
                <a:latin typeface="Calibri" pitchFamily="18"/>
                <a:cs typeface="Times New Roman" pitchFamily="16"/>
              </a:rPr>
              <a:t>her türlü</a:t>
            </a:r>
            <a:r>
              <a:rPr lang="tr-TR" sz="2400">
                <a:latin typeface="Times New Roman" pitchFamily="18"/>
                <a:cs typeface="Times New Roman" pitchFamily="16"/>
              </a:rPr>
              <a:t> ilaç kullanımı</a:t>
            </a:r>
          </a:p>
          <a:p>
            <a:pPr marL="0" lvl="0" indent="0">
              <a:spcBef>
                <a:spcPts val="1001"/>
              </a:spcBef>
              <a:buFont typeface="Arial" pitchFamily="32"/>
              <a:buChar char="•"/>
            </a:pPr>
            <a:r>
              <a:rPr lang="tr-TR" sz="2400">
                <a:latin typeface="Times New Roman" pitchFamily="18"/>
                <a:cs typeface="Times New Roman" pitchFamily="16"/>
              </a:rPr>
              <a:t>Daha önceden var olan her iki kulakta işitme kaybı</a:t>
            </a:r>
          </a:p>
          <a:p>
            <a:pPr marL="0" lvl="0" indent="0">
              <a:spcBef>
                <a:spcPts val="1001"/>
              </a:spcBef>
              <a:buFont typeface="Arial" pitchFamily="32"/>
              <a:buChar char="•"/>
            </a:pPr>
            <a:r>
              <a:rPr lang="tr-TR" sz="2400">
                <a:latin typeface="Times New Roman" pitchFamily="18"/>
                <a:cs typeface="Times New Roman" pitchFamily="16"/>
              </a:rPr>
              <a:t>Gelişimsel bozukluk</a:t>
            </a:r>
          </a:p>
          <a:p>
            <a:pPr marL="0" lvl="0" indent="0">
              <a:spcBef>
                <a:spcPts val="1001"/>
              </a:spcBef>
              <a:buNone/>
            </a:pPr>
            <a:endParaRPr lang="tr-TR">
              <a:latin typeface="Times New Roman" pitchFamily="18"/>
              <a:cs typeface="Times New Roman" pitchFamily="16"/>
            </a:endParaRPr>
          </a:p>
        </p:txBody>
      </p:sp>
      <p:sp>
        <p:nvSpPr>
          <p:cNvPr id="3" name="3 Başlık"/>
          <p:cNvSpPr txBox="1">
            <a:spLocks noGrp="1"/>
          </p:cNvSpPr>
          <p:nvPr>
            <p:ph type="title" idx="4294967295"/>
          </p:nvPr>
        </p:nvSpPr>
        <p:spPr>
          <a:xfrm>
            <a:off x="4746240" y="1419840"/>
            <a:ext cx="2601000" cy="5346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Risk Faktörleri-1</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endParaRPr lang="tr-TR" sz="2800" b="1">
              <a:latin typeface="Times New Roman" pitchFamily="18"/>
              <a:cs typeface="Times New Roman" pitchFamily="18"/>
            </a:endParaRPr>
          </a:p>
        </p:txBody>
      </p:sp>
      <p:grpSp>
        <p:nvGrpSpPr>
          <p:cNvPr id="4" name="Grup 4"/>
          <p:cNvGrpSpPr/>
          <p:nvPr/>
        </p:nvGrpSpPr>
        <p:grpSpPr>
          <a:xfrm>
            <a:off x="2538000" y="153720"/>
            <a:ext cx="7745760" cy="906119"/>
            <a:chOff x="2538000" y="153720"/>
            <a:chExt cx="7745760" cy="906119"/>
          </a:xfrm>
        </p:grpSpPr>
        <p:sp>
          <p:nvSpPr>
            <p:cNvPr id="5" name="Yuvarlatılmış Dikdörtgen 5"/>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106">
    <p:spTree>
      <p:nvGrpSpPr>
        <p:cNvPr id="1" name=""/>
        <p:cNvGrpSpPr/>
        <p:nvPr/>
      </p:nvGrpSpPr>
      <p:grpSpPr>
        <a:xfrm>
          <a:off x="0" y="0"/>
          <a:ext cx="0" cy="0"/>
          <a:chOff x="0" y="0"/>
          <a:chExt cx="0" cy="0"/>
        </a:xfrm>
      </p:grpSpPr>
      <p:sp>
        <p:nvSpPr>
          <p:cNvPr id="2" name="Text Box 2"/>
          <p:cNvSpPr/>
          <p:nvPr/>
        </p:nvSpPr>
        <p:spPr>
          <a:xfrm>
            <a:off x="1959480" y="2331720"/>
            <a:ext cx="9622440" cy="3095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5000" rIns="90000" bIns="45000" anchor="t" anchorCtr="0" compatLnSpc="0"/>
          <a:lstStyle/>
          <a:p>
            <a:pPr marL="343080" marR="0" lvl="0" indent="-339480" algn="l"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sng" strike="noStrike" kern="1200" spc="0">
                <a:ln>
                  <a:noFill/>
                </a:ln>
                <a:solidFill>
                  <a:srgbClr val="000000"/>
                </a:solidFill>
                <a:uFillTx/>
                <a:latin typeface="Arial" pitchFamily="34"/>
                <a:ea typeface="Microsoft YaHei" pitchFamily="2"/>
                <a:cs typeface="DejaVu Sans" pitchFamily="34"/>
              </a:rPr>
              <a:t>  </a:t>
            </a:r>
          </a:p>
          <a:p>
            <a:pPr marL="343080" marR="0" lvl="0" indent="-339480" algn="l"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sng" strike="noStrike" kern="1200" spc="0">
              <a:ln>
                <a:noFill/>
              </a:ln>
              <a:solidFill>
                <a:srgbClr val="000000"/>
              </a:solidFill>
              <a:uFillTx/>
              <a:latin typeface="Arial" pitchFamily="34"/>
              <a:ea typeface="Microsoft YaHei" pitchFamily="2"/>
              <a:cs typeface="DejaVu Sans" pitchFamily="34"/>
            </a:endParaRPr>
          </a:p>
          <a:p>
            <a:pPr marL="343080" marR="0" lvl="0" indent="-339480" algn="l"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sng" strike="noStrike" kern="1200" spc="0">
                <a:ln>
                  <a:noFill/>
                </a:ln>
                <a:solidFill>
                  <a:srgbClr val="000000"/>
                </a:solidFill>
                <a:uFillTx/>
                <a:latin typeface="Arial" pitchFamily="34"/>
                <a:ea typeface="Microsoft YaHei" pitchFamily="2"/>
                <a:cs typeface="DejaVu Sans" pitchFamily="34"/>
              </a:rPr>
              <a:t> T.C. Milli Eğitim Bakanlığına bağlı kamu ve özel;</a:t>
            </a:r>
          </a:p>
          <a:p>
            <a:pPr marL="343080" marR="0" lvl="0" indent="-339480" algn="l"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1800" b="0" i="0" u="sng" strike="noStrike" kern="1200" spc="0">
              <a:ln>
                <a:noFill/>
              </a:ln>
              <a:solidFill>
                <a:srgbClr val="000000"/>
              </a:solidFill>
              <a:uFillTx/>
              <a:latin typeface="Arial" pitchFamily="34"/>
              <a:ea typeface="Microsoft YaHei" pitchFamily="2"/>
              <a:cs typeface="DejaVu Sans" pitchFamily="34"/>
            </a:endParaRPr>
          </a:p>
          <a:p>
            <a:pPr marL="343080" marR="0" lvl="0" indent="-339480" algn="l" rtl="0" hangingPunct="1">
              <a:lnSpc>
                <a:spcPct val="100000"/>
              </a:lnSpc>
              <a:spcBef>
                <a:spcPts val="601"/>
              </a:spcBef>
              <a:spcAft>
                <a:spcPts val="0"/>
              </a:spcAft>
              <a:buClr>
                <a:srgbClr val="FF0000"/>
              </a:buClr>
              <a:buSzPct val="45000"/>
              <a:buFont typeface="Wingdings"/>
              <a:buChar char=""/>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Anaokulu, ilkokul, ortaokul, liseler ve Pansiyonlu okullar</a:t>
            </a:r>
          </a:p>
          <a:p>
            <a:pPr marL="343080" marR="0" lvl="0" indent="-339480" algn="l" rtl="0" hangingPunct="1">
              <a:lnSpc>
                <a:spcPct val="100000"/>
              </a:lnSpc>
              <a:spcBef>
                <a:spcPts val="601"/>
              </a:spcBef>
              <a:spcAft>
                <a:spcPts val="0"/>
              </a:spcAft>
              <a:buClr>
                <a:srgbClr val="FF0000"/>
              </a:buClr>
              <a:buSzPct val="45000"/>
              <a:buFont typeface="Wingdings"/>
              <a:buChar char=""/>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r>
              <a:rPr lang="tr-TR" sz="1800" b="0" i="0" u="none" strike="noStrike" kern="1200" spc="0">
                <a:ln>
                  <a:noFill/>
                </a:ln>
                <a:solidFill>
                  <a:srgbClr val="000000"/>
                </a:solidFill>
                <a:latin typeface="Arial" pitchFamily="34"/>
                <a:ea typeface="Microsoft YaHei" pitchFamily="2"/>
                <a:cs typeface="DejaVu Sans" pitchFamily="34"/>
              </a:rPr>
              <a:t>Mesleki Eğitim Merkezi, Halk Eğitim Merkezi, Özel Eğitim ve Rehabilitasyon Merkezleri ve İş Sağlığı Eğitim Merkezleridir.</a:t>
            </a:r>
          </a:p>
          <a:p>
            <a:pPr marL="343080" marR="0" lvl="0" indent="-339480" algn="ctr" rtl="0" hangingPunct="1">
              <a:lnSpc>
                <a:spcPct val="100000"/>
              </a:lnSpc>
              <a:spcBef>
                <a:spcPts val="601"/>
              </a:spcBef>
              <a:spcAft>
                <a:spcPts val="0"/>
              </a:spcAft>
              <a:buNone/>
              <a:tabLst>
                <a:tab pos="686160" algn="l"/>
                <a:tab pos="1133639" algn="l"/>
                <a:tab pos="1582920" algn="l"/>
                <a:tab pos="2032199" algn="l"/>
                <a:tab pos="2481480" algn="l"/>
                <a:tab pos="2930760" algn="l"/>
                <a:tab pos="3380040" algn="l"/>
                <a:tab pos="3829319" algn="l"/>
                <a:tab pos="4278600" algn="l"/>
                <a:tab pos="4727880" algn="l"/>
                <a:tab pos="5177160" algn="l"/>
                <a:tab pos="5626440" algn="l"/>
                <a:tab pos="6075720" algn="l"/>
                <a:tab pos="6524640" algn="l"/>
                <a:tab pos="6973920" algn="l"/>
                <a:tab pos="7423200" algn="l"/>
                <a:tab pos="7872480" algn="l"/>
                <a:tab pos="8321760" algn="l"/>
                <a:tab pos="8771040" algn="l"/>
                <a:tab pos="9220320" algn="l"/>
                <a:tab pos="9669600" algn="l"/>
              </a:tabLst>
              <a:defRPr sz="1800"/>
            </a:pPr>
            <a:endParaRPr lang="tr-TR" sz="2400" b="1" i="0" u="none" strike="noStrike" kern="1200" spc="0">
              <a:ln>
                <a:noFill/>
              </a:ln>
              <a:solidFill>
                <a:srgbClr val="000000"/>
              </a:solidFill>
              <a:latin typeface="Arial" pitchFamily="34"/>
              <a:ea typeface="Microsoft YaHei" pitchFamily="2"/>
              <a:cs typeface="DejaVu Sans" pitchFamily="34"/>
            </a:endParaRPr>
          </a:p>
        </p:txBody>
      </p:sp>
      <p:grpSp>
        <p:nvGrpSpPr>
          <p:cNvPr id="3" name="Grup 4"/>
          <p:cNvGrpSpPr/>
          <p:nvPr/>
        </p:nvGrpSpPr>
        <p:grpSpPr>
          <a:xfrm>
            <a:off x="2484720" y="283680"/>
            <a:ext cx="7745760" cy="906119"/>
            <a:chOff x="2484720" y="283680"/>
            <a:chExt cx="7745760" cy="906119"/>
          </a:xfrm>
        </p:grpSpPr>
        <p:sp>
          <p:nvSpPr>
            <p:cNvPr id="4" name="Yuvarlatılmış Dikdörtgen 5"/>
            <p:cNvSpPr/>
            <p:nvPr/>
          </p:nvSpPr>
          <p:spPr>
            <a:xfrm>
              <a:off x="2484720" y="2836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5" name="Yuvarlatılmış Dikdörtgen 4"/>
            <p:cNvSpPr/>
            <p:nvPr/>
          </p:nvSpPr>
          <p:spPr>
            <a:xfrm>
              <a:off x="2521440" y="3150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
        <p:nvSpPr>
          <p:cNvPr id="6" name="Text Box 1"/>
          <p:cNvSpPr/>
          <p:nvPr/>
        </p:nvSpPr>
        <p:spPr>
          <a:xfrm>
            <a:off x="1959480" y="2505960"/>
            <a:ext cx="7724520" cy="536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Beyaz Bayrak Kapsamında olan Eğitim Kurumları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10;&#10;Risk Faktörleri-1&#10;&#10;&#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2574360" y="1200959"/>
            <a:ext cx="7709040" cy="463356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2400">
              <a:latin typeface="Times New Roman" pitchFamily="18"/>
              <a:cs typeface="Times New Roman" pitchFamily="16"/>
            </a:endParaRPr>
          </a:p>
          <a:p>
            <a:pPr marL="0" lvl="0" indent="0">
              <a:spcBef>
                <a:spcPts val="1001"/>
              </a:spcBef>
              <a:buNone/>
            </a:pPr>
            <a:endParaRPr lang="tr-TR" sz="2400">
              <a:latin typeface="Times New Roman" pitchFamily="18"/>
              <a:cs typeface="Times New Roman" pitchFamily="16"/>
            </a:endParaRPr>
          </a:p>
          <a:p>
            <a:pPr marL="0" lvl="0" indent="0">
              <a:spcBef>
                <a:spcPts val="1001"/>
              </a:spcBef>
              <a:buFont typeface="Arial" pitchFamily="32"/>
              <a:buChar char="•"/>
            </a:pPr>
            <a:r>
              <a:rPr lang="tr-TR" sz="2400">
                <a:latin typeface="Times New Roman" pitchFamily="18"/>
                <a:cs typeface="Times New Roman" pitchFamily="16"/>
              </a:rPr>
              <a:t>Konuşma ve lisan gelişiminde gecikmesi olanlar</a:t>
            </a:r>
          </a:p>
          <a:p>
            <a:pPr marL="0" lvl="0" indent="0">
              <a:spcBef>
                <a:spcPts val="1001"/>
              </a:spcBef>
              <a:buFont typeface="Arial" pitchFamily="32"/>
              <a:buChar char="•"/>
            </a:pPr>
            <a:r>
              <a:rPr lang="tr-TR" sz="2400">
                <a:latin typeface="Times New Roman" pitchFamily="18"/>
                <a:cs typeface="Times New Roman" pitchFamily="16"/>
              </a:rPr>
              <a:t>Öğrenme bozukluğu olanlar</a:t>
            </a:r>
          </a:p>
          <a:p>
            <a:pPr marL="0" lvl="0" indent="0">
              <a:spcBef>
                <a:spcPts val="1001"/>
              </a:spcBef>
              <a:buFont typeface="Arial" pitchFamily="32"/>
              <a:buChar char="•"/>
            </a:pPr>
            <a:r>
              <a:rPr lang="tr-TR" sz="2400">
                <a:latin typeface="Times New Roman" pitchFamily="18"/>
                <a:cs typeface="Times New Roman" pitchFamily="16"/>
              </a:rPr>
              <a:t>Yarık damak ve dudak</a:t>
            </a:r>
          </a:p>
          <a:p>
            <a:pPr marL="0" lvl="0" indent="0">
              <a:spcBef>
                <a:spcPts val="1001"/>
              </a:spcBef>
              <a:buFont typeface="Arial" pitchFamily="32"/>
              <a:buChar char="•"/>
            </a:pPr>
            <a:r>
              <a:rPr lang="tr-TR" sz="2400">
                <a:latin typeface="Times New Roman" pitchFamily="18"/>
                <a:cs typeface="Times New Roman" pitchFamily="16"/>
              </a:rPr>
              <a:t>Down sendromu</a:t>
            </a:r>
          </a:p>
          <a:p>
            <a:pPr marL="0" lvl="0" indent="0">
              <a:spcBef>
                <a:spcPts val="1001"/>
              </a:spcBef>
              <a:buFont typeface="Arial" pitchFamily="32"/>
              <a:buChar char="•"/>
            </a:pPr>
            <a:r>
              <a:rPr lang="tr-TR" sz="2400">
                <a:latin typeface="Times New Roman" pitchFamily="18"/>
                <a:cs typeface="Times New Roman" pitchFamily="16"/>
              </a:rPr>
              <a:t>Tekrarlayan veya kronik kulak enfeksiyonu  olanlar</a:t>
            </a:r>
          </a:p>
          <a:p>
            <a:pPr marL="0" lvl="0" indent="0">
              <a:spcBef>
                <a:spcPts val="1001"/>
              </a:spcBef>
              <a:buFont typeface="Arial" pitchFamily="32"/>
              <a:buChar char="•"/>
            </a:pPr>
            <a:r>
              <a:rPr lang="tr-TR" sz="2400">
                <a:latin typeface="Times New Roman" pitchFamily="18"/>
                <a:cs typeface="Times New Roman" pitchFamily="16"/>
              </a:rPr>
              <a:t>Gürültüye maruz kalma</a:t>
            </a:r>
          </a:p>
          <a:p>
            <a:pPr marL="0" lvl="0" indent="0">
              <a:spcBef>
                <a:spcPts val="1001"/>
              </a:spcBef>
              <a:buFont typeface="Arial" pitchFamily="32"/>
              <a:buChar char="•"/>
            </a:pPr>
            <a:r>
              <a:rPr lang="tr-TR" sz="2400">
                <a:latin typeface="Times New Roman" pitchFamily="18"/>
                <a:cs typeface="Times New Roman" pitchFamily="16"/>
              </a:rPr>
              <a:t>Özel eğitim alanlar</a:t>
            </a:r>
          </a:p>
          <a:p>
            <a:pPr marL="0" lvl="0" indent="0">
              <a:spcBef>
                <a:spcPts val="1001"/>
              </a:spcBef>
              <a:buFont typeface="Arial" pitchFamily="32"/>
              <a:buChar char="•"/>
            </a:pPr>
            <a:r>
              <a:rPr lang="tr-TR" sz="2400">
                <a:latin typeface="Times New Roman" pitchFamily="18"/>
                <a:cs typeface="Times New Roman" pitchFamily="16"/>
              </a:rPr>
              <a:t>Sınıf tekrarı olanlar</a:t>
            </a:r>
          </a:p>
          <a:p>
            <a:pPr marL="0" lvl="0" indent="0">
              <a:spcBef>
                <a:spcPts val="1001"/>
              </a:spcBef>
              <a:buFont typeface="Arial" pitchFamily="32"/>
              <a:buChar char="•"/>
            </a:pPr>
            <a:r>
              <a:rPr lang="tr-TR" sz="2400">
                <a:latin typeface="Times New Roman" pitchFamily="18"/>
                <a:cs typeface="Times New Roman" pitchFamily="16"/>
              </a:rPr>
              <a:t>Taramadan kalanlar</a:t>
            </a:r>
          </a:p>
          <a:p>
            <a:pPr marL="0" lvl="0" indent="0">
              <a:spcBef>
                <a:spcPts val="1001"/>
              </a:spcBef>
              <a:buNone/>
            </a:pPr>
            <a:endParaRPr lang="tr-TR">
              <a:latin typeface="Times New Roman" pitchFamily="18"/>
              <a:cs typeface="Times New Roman" pitchFamily="16"/>
            </a:endParaRPr>
          </a:p>
        </p:txBody>
      </p:sp>
      <p:sp>
        <p:nvSpPr>
          <p:cNvPr id="3" name="3 Başlık"/>
          <p:cNvSpPr txBox="1">
            <a:spLocks noGrp="1"/>
          </p:cNvSpPr>
          <p:nvPr>
            <p:ph type="title" idx="4294967295"/>
          </p:nvPr>
        </p:nvSpPr>
        <p:spPr>
          <a:xfrm>
            <a:off x="4795200" y="1384559"/>
            <a:ext cx="2601000" cy="5346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Risk Faktörleri-1</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r>
              <a:rPr lang="tr-TR" sz="2800" b="1">
                <a:latin typeface="Times New Roman" pitchFamily="18"/>
                <a:cs typeface="Times New Roman" pitchFamily="18"/>
              </a:rPr>
              <a:t/>
            </a:r>
            <a:br>
              <a:rPr lang="tr-TR" sz="2800" b="1">
                <a:latin typeface="Times New Roman" pitchFamily="18"/>
                <a:cs typeface="Times New Roman" pitchFamily="18"/>
              </a:rPr>
            </a:br>
            <a:endParaRPr lang="tr-TR" sz="2800" b="1">
              <a:latin typeface="Times New Roman" pitchFamily="18"/>
              <a:cs typeface="Times New Roman" pitchFamily="18"/>
            </a:endParaRPr>
          </a:p>
        </p:txBody>
      </p:sp>
      <p:grpSp>
        <p:nvGrpSpPr>
          <p:cNvPr id="4" name="Grup 6"/>
          <p:cNvGrpSpPr/>
          <p:nvPr/>
        </p:nvGrpSpPr>
        <p:grpSpPr>
          <a:xfrm>
            <a:off x="2538000" y="153720"/>
            <a:ext cx="7745760" cy="906119"/>
            <a:chOff x="2538000" y="153720"/>
            <a:chExt cx="7745760" cy="906119"/>
          </a:xfrm>
        </p:grpSpPr>
        <p:sp>
          <p:nvSpPr>
            <p:cNvPr id="5" name="Yuvarlatılmış Dikdörtgen 7"/>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Test yapılan yerin özellikleri&#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2438280" y="1257840"/>
            <a:ext cx="7808760" cy="496836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1600">
              <a:latin typeface="Times New Roman" pitchFamily="18"/>
              <a:cs typeface="Times New Roman" pitchFamily="16"/>
            </a:endParaRPr>
          </a:p>
          <a:p>
            <a:pPr marL="0" lvl="0" indent="0">
              <a:spcBef>
                <a:spcPts val="1001"/>
              </a:spcBef>
              <a:buNone/>
            </a:pPr>
            <a:endParaRPr lang="tr-TR" sz="1600">
              <a:latin typeface="Times New Roman" pitchFamily="18"/>
              <a:cs typeface="Times New Roman" pitchFamily="16"/>
            </a:endParaRPr>
          </a:p>
          <a:p>
            <a:pPr marL="0" lvl="0" indent="0">
              <a:spcBef>
                <a:spcPts val="1001"/>
              </a:spcBef>
              <a:buNone/>
            </a:pPr>
            <a:endParaRPr lang="tr-TR" sz="1600">
              <a:latin typeface="Times New Roman" pitchFamily="18"/>
              <a:cs typeface="Times New Roman" pitchFamily="16"/>
            </a:endParaRPr>
          </a:p>
          <a:p>
            <a:pPr marL="0" lvl="0" indent="0">
              <a:spcBef>
                <a:spcPts val="1001"/>
              </a:spcBef>
              <a:buFont typeface="Arial" pitchFamily="32"/>
              <a:buChar char="•"/>
            </a:pPr>
            <a:r>
              <a:rPr lang="tr-TR" sz="1600">
                <a:latin typeface="Times New Roman" pitchFamily="18"/>
                <a:cs typeface="Times New Roman" pitchFamily="16"/>
              </a:rPr>
              <a:t>Muayene ve testler, taramada kullanılacak test metodlarının özelliklerine uygun olan, okulların mevcut odalarında yapılmalıdır.</a:t>
            </a:r>
          </a:p>
          <a:p>
            <a:pPr marL="0" lvl="0" indent="0">
              <a:spcBef>
                <a:spcPts val="1001"/>
              </a:spcBef>
              <a:buNone/>
            </a:pPr>
            <a:endParaRPr lang="tr-TR" sz="1600">
              <a:latin typeface="Times New Roman" pitchFamily="18"/>
              <a:cs typeface="Times New Roman" pitchFamily="16"/>
            </a:endParaRPr>
          </a:p>
          <a:p>
            <a:pPr marL="0" lvl="0" indent="0">
              <a:spcBef>
                <a:spcPts val="1001"/>
              </a:spcBef>
              <a:buFont typeface="Arial" pitchFamily="32"/>
              <a:buChar char="•"/>
            </a:pPr>
            <a:r>
              <a:rPr lang="tr-TR" sz="1600">
                <a:latin typeface="Times New Roman" pitchFamily="18"/>
                <a:cs typeface="Times New Roman" pitchFamily="16"/>
              </a:rPr>
              <a:t>Bu ortam, test anında bir öğrencinin 20 dB’lik ses düzeyinde test frekanslarını duyabileceği ölçüde sessiz olmalıdır.</a:t>
            </a:r>
          </a:p>
          <a:p>
            <a:pPr marL="0" lvl="0" indent="0">
              <a:spcBef>
                <a:spcPts val="1001"/>
              </a:spcBef>
              <a:buNone/>
            </a:pPr>
            <a:endParaRPr lang="tr-TR" sz="1600">
              <a:latin typeface="Times New Roman" pitchFamily="18"/>
              <a:cs typeface="Times New Roman" pitchFamily="16"/>
            </a:endParaRPr>
          </a:p>
          <a:p>
            <a:pPr marL="0" lvl="0" indent="0">
              <a:spcBef>
                <a:spcPts val="1001"/>
              </a:spcBef>
              <a:buFont typeface="Arial" pitchFamily="32"/>
              <a:buChar char="•"/>
            </a:pPr>
            <a:r>
              <a:rPr lang="tr-TR" sz="1600">
                <a:latin typeface="Times New Roman" pitchFamily="18"/>
                <a:cs typeface="Times New Roman" pitchFamily="16"/>
              </a:rPr>
              <a:t>Tercihen kütüphane sessizliği seçilmelidir.</a:t>
            </a:r>
          </a:p>
          <a:p>
            <a:pPr marL="0" lvl="0" indent="0">
              <a:spcBef>
                <a:spcPts val="1001"/>
              </a:spcBef>
              <a:buNone/>
            </a:pPr>
            <a:endParaRPr lang="tr-TR" sz="1600">
              <a:latin typeface="Times New Roman" pitchFamily="18"/>
              <a:cs typeface="Times New Roman" pitchFamily="16"/>
            </a:endParaRPr>
          </a:p>
          <a:p>
            <a:pPr marL="0" lvl="0" indent="0">
              <a:spcBef>
                <a:spcPts val="1001"/>
              </a:spcBef>
              <a:buFont typeface="Arial" pitchFamily="32"/>
              <a:buChar char="•"/>
            </a:pPr>
            <a:r>
              <a:rPr lang="tr-TR" sz="1600">
                <a:latin typeface="Times New Roman" pitchFamily="18"/>
                <a:cs typeface="Times New Roman" pitchFamily="16"/>
              </a:rPr>
              <a:t>Test odası seçilirken, kalorifer odası, spor salonu, kafeterya ve oyun parkı gibi gürültü kaynaklarından uzak bir yer olmasına ayrıca testin teneffüs saatlerinde </a:t>
            </a:r>
            <a:r>
              <a:rPr lang="tr-TR" sz="1600" u="sng">
                <a:latin typeface="Times New Roman" pitchFamily="18"/>
                <a:cs typeface="Times New Roman" pitchFamily="16"/>
              </a:rPr>
              <a:t>yapılmamasına</a:t>
            </a:r>
            <a:r>
              <a:rPr lang="tr-TR" sz="1600">
                <a:latin typeface="Times New Roman" pitchFamily="18"/>
                <a:cs typeface="Times New Roman" pitchFamily="16"/>
              </a:rPr>
              <a:t> dikkat edilmelidir.</a:t>
            </a:r>
          </a:p>
          <a:p>
            <a:pPr marL="0" lvl="0" indent="0">
              <a:spcBef>
                <a:spcPts val="1001"/>
              </a:spcBef>
              <a:buNone/>
            </a:pPr>
            <a:r>
              <a:rPr lang="tr-TR" sz="1600">
                <a:latin typeface="Times New Roman" pitchFamily="18"/>
                <a:cs typeface="Times New Roman" pitchFamily="16"/>
              </a:rPr>
              <a:t> </a:t>
            </a:r>
          </a:p>
          <a:p>
            <a:pPr marL="0" lvl="0" indent="0">
              <a:spcBef>
                <a:spcPts val="1001"/>
              </a:spcBef>
              <a:buNone/>
            </a:pPr>
            <a:endParaRPr lang="tr-TR" sz="1600">
              <a:latin typeface="Times New Roman" pitchFamily="18"/>
              <a:cs typeface="Times New Roman" pitchFamily="16"/>
            </a:endParaRPr>
          </a:p>
        </p:txBody>
      </p:sp>
      <p:sp>
        <p:nvSpPr>
          <p:cNvPr id="3" name="3 Başlık"/>
          <p:cNvSpPr txBox="1">
            <a:spLocks noGrp="1"/>
          </p:cNvSpPr>
          <p:nvPr>
            <p:ph type="title" idx="4294967295"/>
          </p:nvPr>
        </p:nvSpPr>
        <p:spPr>
          <a:xfrm>
            <a:off x="3652919" y="1382039"/>
            <a:ext cx="7128360" cy="71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4000">
                <a:latin typeface="Times New Roman" pitchFamily="18"/>
                <a:cs typeface="Times New Roman" pitchFamily="18"/>
              </a:rPr>
              <a:t>Test yapılan yerin özellikleri</a:t>
            </a:r>
            <a:br>
              <a:rPr lang="tr-TR" sz="4000">
                <a:latin typeface="Times New Roman" pitchFamily="18"/>
                <a:cs typeface="Times New Roman" pitchFamily="18"/>
              </a:rPr>
            </a:br>
            <a:endParaRPr lang="tr-TR" sz="4000">
              <a:latin typeface="Times New Roman" pitchFamily="18"/>
              <a:cs typeface="Times New Roman" pitchFamily="18"/>
            </a:endParaRPr>
          </a:p>
        </p:txBody>
      </p:sp>
      <p:pic>
        <p:nvPicPr>
          <p:cNvPr id="4" name="Picture 3"/>
          <p:cNvPicPr>
            <a:picLocks noChangeAspect="1"/>
          </p:cNvPicPr>
          <p:nvPr/>
        </p:nvPicPr>
        <p:blipFill>
          <a:blip r:embed="rId3">
            <a:lum/>
            <a:alphaModFix/>
          </a:blip>
          <a:srcRect/>
          <a:stretch>
            <a:fillRect/>
          </a:stretch>
        </p:blipFill>
        <p:spPr>
          <a:xfrm>
            <a:off x="7217279" y="3624120"/>
            <a:ext cx="2664000" cy="1079639"/>
          </a:xfrm>
          <a:prstGeom prst="rect">
            <a:avLst/>
          </a:prstGeom>
          <a:noFill/>
          <a:ln>
            <a:noFill/>
          </a:ln>
        </p:spPr>
      </p:pic>
      <p:pic>
        <p:nvPicPr>
          <p:cNvPr id="5" name="Picture 6"/>
          <p:cNvPicPr>
            <a:picLocks noChangeAspect="1"/>
          </p:cNvPicPr>
          <p:nvPr/>
        </p:nvPicPr>
        <p:blipFill>
          <a:blip r:embed="rId4">
            <a:lum/>
            <a:alphaModFix/>
          </a:blip>
          <a:srcRect/>
          <a:stretch>
            <a:fillRect/>
          </a:stretch>
        </p:blipFill>
        <p:spPr>
          <a:xfrm>
            <a:off x="10072440" y="4911120"/>
            <a:ext cx="1733039" cy="1485719"/>
          </a:xfrm>
          <a:prstGeom prst="rect">
            <a:avLst/>
          </a:prstGeom>
          <a:noFill/>
          <a:ln>
            <a:noFill/>
          </a:ln>
        </p:spPr>
      </p:pic>
      <p:grpSp>
        <p:nvGrpSpPr>
          <p:cNvPr id="6" name="Grup 6"/>
          <p:cNvGrpSpPr/>
          <p:nvPr/>
        </p:nvGrpSpPr>
        <p:grpSpPr>
          <a:xfrm>
            <a:off x="2538000" y="153720"/>
            <a:ext cx="7745760" cy="906119"/>
            <a:chOff x="2538000" y="153720"/>
            <a:chExt cx="7745760" cy="906119"/>
          </a:xfrm>
        </p:grpSpPr>
        <p:sp>
          <p:nvSpPr>
            <p:cNvPr id="7" name="Yuvarlatılmış Dikdörtgen 7"/>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Tarama Testleri Nasıl Uygulanır?">
    <p:spTree>
      <p:nvGrpSpPr>
        <p:cNvPr id="1" name=""/>
        <p:cNvGrpSpPr/>
        <p:nvPr/>
      </p:nvGrpSpPr>
      <p:grpSpPr>
        <a:xfrm>
          <a:off x="0" y="0"/>
          <a:ext cx="0" cy="0"/>
          <a:chOff x="0" y="0"/>
          <a:chExt cx="0" cy="0"/>
        </a:xfrm>
      </p:grpSpPr>
      <p:grpSp>
        <p:nvGrpSpPr>
          <p:cNvPr id="2" name="İçerik Yer Tutucusu 8"/>
          <p:cNvGrpSpPr/>
          <p:nvPr/>
        </p:nvGrpSpPr>
        <p:grpSpPr>
          <a:xfrm>
            <a:off x="1133640" y="2077560"/>
            <a:ext cx="7676278" cy="4251240"/>
            <a:chOff x="1133640" y="2077560"/>
            <a:chExt cx="7676278" cy="4251240"/>
          </a:xfrm>
        </p:grpSpPr>
        <p:pic>
          <p:nvPicPr>
            <p:cNvPr id="3" name="{8A70A8BA-C3D0-4A7B-9F99-03D427742B16}"/>
            <p:cNvPicPr>
              <a:picLocks noChangeAspect="1"/>
            </p:cNvPicPr>
            <p:nvPr/>
          </p:nvPicPr>
          <p:blipFill>
            <a:blip>
              <a:lum/>
              <a:alphaModFix/>
            </a:blip>
            <a:srcRect/>
            <a:stretch>
              <a:fillRect/>
            </a:stretch>
          </p:blipFill>
          <p:spPr>
            <a:xfrm>
              <a:off x="6251399" y="2077560"/>
              <a:ext cx="2558519" cy="4251240"/>
            </a:xfrm>
            <a:prstGeom prst="rect">
              <a:avLst/>
            </a:prstGeom>
            <a:noFill/>
            <a:ln>
              <a:noFill/>
            </a:ln>
          </p:spPr>
        </p:pic>
        <p:pic>
          <p:nvPicPr>
            <p:cNvPr id="4" name="{8D5E8CA1-5376-4CAD-A88D-EAB3CA06FAC9}"/>
            <p:cNvPicPr>
              <a:picLocks noChangeAspect="1"/>
            </p:cNvPicPr>
            <p:nvPr/>
          </p:nvPicPr>
          <p:blipFill>
            <a:blip>
              <a:lum/>
              <a:alphaModFix/>
            </a:blip>
            <a:srcRect/>
            <a:stretch>
              <a:fillRect/>
            </a:stretch>
          </p:blipFill>
          <p:spPr>
            <a:xfrm>
              <a:off x="1133640" y="2077560"/>
              <a:ext cx="2558519" cy="4251240"/>
            </a:xfrm>
            <a:prstGeom prst="rect">
              <a:avLst/>
            </a:prstGeom>
            <a:noFill/>
            <a:ln>
              <a:noFill/>
            </a:ln>
          </p:spPr>
        </p:pic>
        <p:pic>
          <p:nvPicPr>
            <p:cNvPr id="5" name="{4FC0D93D-4759-4138-8AAA-826CE777EA75}"/>
            <p:cNvPicPr>
              <a:picLocks noChangeAspect="1"/>
            </p:cNvPicPr>
            <p:nvPr/>
          </p:nvPicPr>
          <p:blipFill>
            <a:blip>
              <a:lum/>
              <a:alphaModFix/>
            </a:blip>
            <a:srcRect/>
            <a:stretch>
              <a:fillRect/>
            </a:stretch>
          </p:blipFill>
          <p:spPr>
            <a:xfrm>
              <a:off x="3692520" y="2077560"/>
              <a:ext cx="2558519" cy="4251240"/>
            </a:xfrm>
            <a:prstGeom prst="rect">
              <a:avLst/>
            </a:prstGeom>
            <a:noFill/>
            <a:ln>
              <a:noFill/>
            </a:ln>
          </p:spPr>
        </p:pic>
      </p:grpSp>
      <p:sp>
        <p:nvSpPr>
          <p:cNvPr id="6" name="2 Slayt Numarası Yer Tutucusu"/>
          <p:cNvSpPr txBox="1">
            <a:spLocks noGrp="1"/>
          </p:cNvSpPr>
          <p:nvPr>
            <p:ph type="sldNum" sz="quarter" idx="8"/>
          </p:nvPr>
        </p:nvSpPr>
        <p:spPr>
          <a:xfrm>
            <a:off x="0" y="0"/>
            <a:ext cx="360" cy="360"/>
          </a:xfrm>
          <a:prstGeom prst="rect">
            <a:avLst/>
          </a:prstGeom>
          <a:noFill/>
          <a:ln>
            <a:noFill/>
          </a:ln>
        </p:spPr>
        <p:txBody>
          <a:bodyPr wrap="square" lIns="90000" tIns="45000" rIns="90000" bIns="45000" anchor="t" anchorCtr="0"/>
          <a:lstStyle/>
          <a:p>
            <a:pPr lvl="0"/>
            <a:fld id="{0FC23216-0D85-4393-B063-8A807A02ABF7}" type="slidenum">
              <a:t>62</a:t>
            </a:fld>
            <a:endParaRPr lang="tr-TR">
              <a:solidFill>
                <a:srgbClr val="000000"/>
              </a:solidFill>
              <a:latin typeface="Calibri" pitchFamily="18"/>
              <a:cs typeface="Tahoma" pitchFamily="2"/>
            </a:endParaRPr>
          </a:p>
        </p:txBody>
      </p:sp>
      <p:sp>
        <p:nvSpPr>
          <p:cNvPr id="7" name="3 Başlık"/>
          <p:cNvSpPr txBox="1">
            <a:spLocks noGrp="1"/>
          </p:cNvSpPr>
          <p:nvPr>
            <p:ph type="title" idx="4294967295"/>
          </p:nvPr>
        </p:nvSpPr>
        <p:spPr>
          <a:xfrm>
            <a:off x="1519560" y="1357560"/>
            <a:ext cx="7344360" cy="71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800" b="1">
                <a:latin typeface="Cambria" pitchFamily="18"/>
                <a:cs typeface="Times New Roman" pitchFamily="18"/>
              </a:rPr>
              <a:t>Tarama Testleri Nasıl Uygulanır?</a:t>
            </a:r>
          </a:p>
        </p:txBody>
      </p:sp>
      <p:pic>
        <p:nvPicPr>
          <p:cNvPr id="8" name="Picture 2"/>
          <p:cNvPicPr>
            <a:picLocks noChangeAspect="1"/>
          </p:cNvPicPr>
          <p:nvPr/>
        </p:nvPicPr>
        <p:blipFill>
          <a:blip r:embed="rId3">
            <a:lum/>
            <a:alphaModFix/>
          </a:blip>
          <a:srcRect/>
          <a:stretch>
            <a:fillRect/>
          </a:stretch>
        </p:blipFill>
        <p:spPr>
          <a:xfrm>
            <a:off x="8969760" y="1570319"/>
            <a:ext cx="3100320" cy="2712240"/>
          </a:xfrm>
          <a:prstGeom prst="rect">
            <a:avLst/>
          </a:prstGeom>
          <a:noFill/>
          <a:ln>
            <a:noFill/>
          </a:ln>
        </p:spPr>
      </p:pic>
      <p:grpSp>
        <p:nvGrpSpPr>
          <p:cNvPr id="9" name="Grup 5"/>
          <p:cNvGrpSpPr/>
          <p:nvPr/>
        </p:nvGrpSpPr>
        <p:grpSpPr>
          <a:xfrm>
            <a:off x="2538000" y="153720"/>
            <a:ext cx="7745760" cy="906119"/>
            <a:chOff x="2538000" y="153720"/>
            <a:chExt cx="7745760" cy="906119"/>
          </a:xfrm>
        </p:grpSpPr>
        <p:sp>
          <p:nvSpPr>
            <p:cNvPr id="10" name="Yuvarlatılmış Dikdörtgen 6"/>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1"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Aile Bilgilendirilmesi ">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1227240" y="1184400"/>
            <a:ext cx="10515240" cy="5324759"/>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endParaRPr lang="tr-TR" sz="1600">
              <a:latin typeface="Times New Roman" pitchFamily="18"/>
              <a:cs typeface="Times New Roman" pitchFamily="16"/>
            </a:endParaRPr>
          </a:p>
          <a:p>
            <a:pPr marL="0" lvl="0" indent="0" algn="just">
              <a:spcBef>
                <a:spcPts val="1001"/>
              </a:spcBef>
              <a:buNone/>
            </a:pPr>
            <a:endParaRPr lang="tr-TR" sz="1600" b="1">
              <a:latin typeface="Times New Roman" pitchFamily="18"/>
              <a:cs typeface="Times New Roman" pitchFamily="16"/>
            </a:endParaRPr>
          </a:p>
          <a:p>
            <a:pPr marL="0" lvl="0" indent="0" algn="just">
              <a:spcBef>
                <a:spcPts val="1001"/>
              </a:spcBef>
              <a:buFont typeface="Arial" pitchFamily="32"/>
              <a:buChar char="•"/>
            </a:pPr>
            <a:r>
              <a:rPr lang="tr-TR" sz="1600" b="1">
                <a:latin typeface="Times New Roman" pitchFamily="18"/>
                <a:cs typeface="Times New Roman" pitchFamily="16"/>
              </a:rPr>
              <a:t>“GEÇTİ” Bilgilendirilmesi;</a:t>
            </a:r>
          </a:p>
          <a:p>
            <a:pPr marL="0" lvl="0" indent="0" algn="just">
              <a:spcBef>
                <a:spcPts val="1001"/>
              </a:spcBef>
              <a:buNone/>
            </a:pPr>
            <a:endParaRPr lang="tr-TR" sz="1600">
              <a:latin typeface="Times New Roman" pitchFamily="18"/>
              <a:cs typeface="Times New Roman" pitchFamily="16"/>
            </a:endParaRPr>
          </a:p>
          <a:p>
            <a:pPr marL="0" lvl="0" indent="0" algn="just">
              <a:spcBef>
                <a:spcPts val="1001"/>
              </a:spcBef>
              <a:buFont typeface="Arial" pitchFamily="32"/>
              <a:buChar char="•"/>
            </a:pPr>
            <a:r>
              <a:rPr lang="tr-TR" sz="1600">
                <a:latin typeface="Times New Roman" pitchFamily="18"/>
                <a:cs typeface="Times New Roman" pitchFamily="16"/>
              </a:rPr>
              <a:t>Testten geçmek; her zaman işitme normal demek anlamına gelmez.</a:t>
            </a:r>
          </a:p>
          <a:p>
            <a:pPr marL="0" lvl="0" indent="0" algn="just">
              <a:spcBef>
                <a:spcPts val="1001"/>
              </a:spcBef>
              <a:buNone/>
            </a:pPr>
            <a:endParaRPr lang="tr-TR" sz="1600">
              <a:latin typeface="Times New Roman" pitchFamily="18"/>
              <a:cs typeface="Times New Roman" pitchFamily="16"/>
            </a:endParaRPr>
          </a:p>
          <a:p>
            <a:pPr marL="0" lvl="0" indent="0" algn="just">
              <a:spcBef>
                <a:spcPts val="1001"/>
              </a:spcBef>
              <a:buFont typeface="Arial" pitchFamily="32"/>
              <a:buChar char="•"/>
            </a:pPr>
            <a:r>
              <a:rPr lang="tr-TR" sz="1600">
                <a:latin typeface="Times New Roman" pitchFamily="18"/>
                <a:cs typeface="Times New Roman" pitchFamily="16"/>
              </a:rPr>
              <a:t> Sadece testin yapıldığı zaman diliminde işitmesinde bir sorun olmadığını gösterir.</a:t>
            </a:r>
          </a:p>
          <a:p>
            <a:pPr marL="0" lvl="0" indent="0" algn="just">
              <a:spcBef>
                <a:spcPts val="1001"/>
              </a:spcBef>
              <a:buNone/>
            </a:pPr>
            <a:endParaRPr lang="tr-TR" sz="1600">
              <a:latin typeface="Times New Roman" pitchFamily="18"/>
              <a:cs typeface="Times New Roman" pitchFamily="16"/>
            </a:endParaRPr>
          </a:p>
          <a:p>
            <a:pPr marL="0" lvl="0" indent="0" algn="just">
              <a:spcBef>
                <a:spcPts val="1001"/>
              </a:spcBef>
              <a:buFont typeface="Arial" pitchFamily="32"/>
              <a:buChar char="•"/>
            </a:pPr>
            <a:r>
              <a:rPr lang="tr-TR" sz="1600" b="1">
                <a:latin typeface="Times New Roman" pitchFamily="18"/>
                <a:cs typeface="Times New Roman" pitchFamily="16"/>
              </a:rPr>
              <a:t>KALDI” Bilgilendirilmesi;</a:t>
            </a:r>
          </a:p>
          <a:p>
            <a:pPr marL="0" lvl="0" indent="0" algn="just">
              <a:spcBef>
                <a:spcPts val="1001"/>
              </a:spcBef>
              <a:buNone/>
            </a:pPr>
            <a:endParaRPr lang="tr-TR" sz="1600">
              <a:latin typeface="Times New Roman" pitchFamily="18"/>
              <a:cs typeface="Times New Roman" pitchFamily="16"/>
            </a:endParaRPr>
          </a:p>
          <a:p>
            <a:pPr marL="0" lvl="0" indent="0" algn="just">
              <a:spcBef>
                <a:spcPts val="1001"/>
              </a:spcBef>
              <a:buFont typeface="Arial" pitchFamily="32"/>
              <a:buChar char="•"/>
            </a:pPr>
            <a:r>
              <a:rPr lang="tr-TR" sz="1600">
                <a:latin typeface="Times New Roman" pitchFamily="18"/>
                <a:cs typeface="Times New Roman" pitchFamily="16"/>
              </a:rPr>
              <a:t>Testten kaldı demek işitme kaybı  olduğunu göstermez;</a:t>
            </a:r>
          </a:p>
          <a:p>
            <a:pPr marL="0" lvl="0" indent="0">
              <a:buNone/>
            </a:pPr>
            <a:endParaRPr lang="tr-TR" sz="1600">
              <a:latin typeface="Times New Roman" pitchFamily="18"/>
              <a:cs typeface="Times New Roman" pitchFamily="16"/>
            </a:endParaRPr>
          </a:p>
          <a:p>
            <a:pPr marL="0" lvl="1" indent="0" algn="just">
              <a:spcBef>
                <a:spcPts val="499"/>
              </a:spcBef>
              <a:spcAft>
                <a:spcPts val="1417"/>
              </a:spcAft>
              <a:buFont typeface="Arial" pitchFamily="32"/>
              <a:buChar char="•"/>
            </a:pPr>
            <a:r>
              <a:rPr lang="tr-TR" sz="1600">
                <a:latin typeface="Times New Roman" pitchFamily="18"/>
                <a:cs typeface="Times New Roman" pitchFamily="16"/>
              </a:rPr>
              <a:t> İlk testten kaldı sonucu alındı ise testin tekrar edilmesi gerektiğini,</a:t>
            </a:r>
          </a:p>
          <a:p>
            <a:pPr marL="0" lvl="0" indent="0">
              <a:buNone/>
            </a:pPr>
            <a:endParaRPr lang="tr-TR" sz="1600">
              <a:latin typeface="Times New Roman" pitchFamily="18"/>
              <a:cs typeface="Times New Roman" pitchFamily="16"/>
            </a:endParaRPr>
          </a:p>
          <a:p>
            <a:pPr marL="0" lvl="1" indent="0" algn="just">
              <a:spcBef>
                <a:spcPts val="499"/>
              </a:spcBef>
              <a:spcAft>
                <a:spcPts val="1417"/>
              </a:spcAft>
              <a:buFont typeface="Arial" pitchFamily="32"/>
              <a:buChar char="•"/>
            </a:pPr>
            <a:r>
              <a:rPr lang="tr-TR" sz="1600">
                <a:latin typeface="Times New Roman" pitchFamily="18"/>
                <a:cs typeface="Times New Roman" pitchFamily="16"/>
              </a:rPr>
              <a:t>Tekrar testten de kaldı ise; işitme kaybı şüphesi ile ileri tetkik ve tanı yapılması için sevk edilmesi gerektiğini gösterir.</a:t>
            </a:r>
          </a:p>
          <a:p>
            <a:pPr marL="0" lvl="0" indent="0" algn="just">
              <a:spcBef>
                <a:spcPts val="1001"/>
              </a:spcBef>
              <a:buNone/>
            </a:pPr>
            <a:endParaRPr lang="tr-TR" sz="1600">
              <a:latin typeface="Times New Roman" pitchFamily="18"/>
              <a:cs typeface="Times New Roman" pitchFamily="16"/>
            </a:endParaRPr>
          </a:p>
          <a:p>
            <a:pPr marL="0" lvl="0" indent="0">
              <a:spcBef>
                <a:spcPts val="1001"/>
              </a:spcBef>
              <a:buNone/>
            </a:pPr>
            <a:endParaRPr lang="tr-TR" sz="1600">
              <a:latin typeface="Times New Roman" pitchFamily="18"/>
              <a:cs typeface="Times New Roman" pitchFamily="16"/>
            </a:endParaRPr>
          </a:p>
          <a:p>
            <a:pPr marL="0" lvl="0" indent="0">
              <a:spcBef>
                <a:spcPts val="1001"/>
              </a:spcBef>
              <a:buNone/>
            </a:pPr>
            <a:endParaRPr lang="tr-TR" sz="1600">
              <a:latin typeface="Calibri" pitchFamily="18"/>
              <a:cs typeface="Times New Roman" pitchFamily="16"/>
            </a:endParaRPr>
          </a:p>
        </p:txBody>
      </p:sp>
      <p:sp>
        <p:nvSpPr>
          <p:cNvPr id="3" name="3 Başlık"/>
          <p:cNvSpPr txBox="1">
            <a:spLocks noGrp="1"/>
          </p:cNvSpPr>
          <p:nvPr>
            <p:ph type="title" idx="4294967295"/>
          </p:nvPr>
        </p:nvSpPr>
        <p:spPr>
          <a:xfrm>
            <a:off x="1247760" y="1231560"/>
            <a:ext cx="7128360" cy="71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400" b="1">
                <a:latin typeface="Times New Roman" pitchFamily="18"/>
                <a:cs typeface="Times New Roman" pitchFamily="18"/>
              </a:rPr>
              <a:t>Aile Bilgilendirilmesi</a:t>
            </a:r>
          </a:p>
        </p:txBody>
      </p:sp>
      <p:pic>
        <p:nvPicPr>
          <p:cNvPr id="4" name="Picture 3"/>
          <p:cNvPicPr>
            <a:picLocks noChangeAspect="1"/>
          </p:cNvPicPr>
          <p:nvPr/>
        </p:nvPicPr>
        <p:blipFill>
          <a:blip r:embed="rId3">
            <a:lum/>
            <a:alphaModFix/>
          </a:blip>
          <a:srcRect/>
          <a:stretch>
            <a:fillRect/>
          </a:stretch>
        </p:blipFill>
        <p:spPr>
          <a:xfrm>
            <a:off x="8397000" y="1231560"/>
            <a:ext cx="3304079" cy="2572560"/>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8397000" y="4083480"/>
            <a:ext cx="3304079" cy="1554840"/>
          </a:xfrm>
          <a:prstGeom prst="rect">
            <a:avLst/>
          </a:prstGeom>
          <a:noFill/>
          <a:ln>
            <a:noFill/>
          </a:ln>
        </p:spPr>
      </p:pic>
      <p:grpSp>
        <p:nvGrpSpPr>
          <p:cNvPr id="6" name="Grup 6"/>
          <p:cNvGrpSpPr/>
          <p:nvPr/>
        </p:nvGrpSpPr>
        <p:grpSpPr>
          <a:xfrm>
            <a:off x="2538000" y="153720"/>
            <a:ext cx="7745760" cy="906119"/>
            <a:chOff x="2538000" y="153720"/>
            <a:chExt cx="7745760" cy="906119"/>
          </a:xfrm>
        </p:grpSpPr>
        <p:sp>
          <p:nvSpPr>
            <p:cNvPr id="7" name="Yuvarlatılmış Dikdörtgen 7"/>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Test Yapılması Zor Olan Çocuklarda Tarama &#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1242000" y="1404360"/>
            <a:ext cx="6769440" cy="473112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1001"/>
              </a:spcBef>
              <a:buNone/>
            </a:pPr>
            <a:endParaRPr lang="tr-TR" sz="2400">
              <a:latin typeface="Times New Roman" pitchFamily="18"/>
              <a:cs typeface="Times New Roman" pitchFamily="16"/>
            </a:endParaRPr>
          </a:p>
          <a:p>
            <a:pPr marL="0" lvl="0" indent="0" algn="just">
              <a:spcBef>
                <a:spcPts val="1001"/>
              </a:spcBef>
              <a:buNone/>
            </a:pPr>
            <a:endParaRPr lang="tr-TR" sz="2400">
              <a:latin typeface="Times New Roman" pitchFamily="18"/>
              <a:cs typeface="Times New Roman" pitchFamily="16"/>
            </a:endParaRPr>
          </a:p>
          <a:p>
            <a:pPr marL="0" lvl="0" indent="0" algn="just">
              <a:spcBef>
                <a:spcPts val="1001"/>
              </a:spcBef>
              <a:buNone/>
            </a:pPr>
            <a:endParaRPr lang="tr-TR" sz="2400">
              <a:latin typeface="Times New Roman" pitchFamily="18"/>
              <a:cs typeface="Times New Roman" pitchFamily="16"/>
            </a:endParaRPr>
          </a:p>
          <a:p>
            <a:pPr marL="0" lvl="0" indent="0" algn="just">
              <a:spcBef>
                <a:spcPts val="1001"/>
              </a:spcBef>
              <a:buFont typeface="Wingdings"/>
              <a:buChar char="v"/>
            </a:pPr>
            <a:r>
              <a:rPr lang="tr-TR" sz="2400">
                <a:latin typeface="Times New Roman" pitchFamily="18"/>
                <a:cs typeface="Times New Roman" pitchFamily="16"/>
              </a:rPr>
              <a:t>Bazı çocuklar standart tarama odyometri cihazı ile  test edilemezler.</a:t>
            </a:r>
          </a:p>
          <a:p>
            <a:pPr marL="0" lvl="0" indent="0" algn="just">
              <a:spcBef>
                <a:spcPts val="1001"/>
              </a:spcBef>
              <a:buNone/>
            </a:pPr>
            <a:endParaRPr lang="tr-TR" sz="2400">
              <a:latin typeface="Times New Roman" pitchFamily="18"/>
              <a:cs typeface="Times New Roman" pitchFamily="16"/>
            </a:endParaRPr>
          </a:p>
          <a:p>
            <a:pPr marL="0" lvl="0" indent="0" algn="just">
              <a:spcBef>
                <a:spcPts val="1001"/>
              </a:spcBef>
              <a:buFont typeface="Wingdings"/>
              <a:buChar char="v"/>
            </a:pPr>
            <a:r>
              <a:rPr lang="tr-TR" sz="2400">
                <a:latin typeface="Times New Roman" pitchFamily="18"/>
                <a:cs typeface="Times New Roman" pitchFamily="16"/>
              </a:rPr>
              <a:t>Çocuk teste alınamadı ise, taramanın gerekliliğinin yerine geldiğini göstermez.</a:t>
            </a:r>
          </a:p>
          <a:p>
            <a:pPr marL="0" lvl="0" indent="0" algn="just">
              <a:spcBef>
                <a:spcPts val="1001"/>
              </a:spcBef>
              <a:buNone/>
            </a:pPr>
            <a:endParaRPr lang="tr-TR" sz="2400">
              <a:latin typeface="Times New Roman" pitchFamily="18"/>
              <a:cs typeface="Times New Roman" pitchFamily="16"/>
            </a:endParaRPr>
          </a:p>
          <a:p>
            <a:pPr marL="0" lvl="0" indent="0" algn="just">
              <a:spcBef>
                <a:spcPts val="1001"/>
              </a:spcBef>
              <a:buFont typeface="Wingdings"/>
              <a:buChar char="v"/>
            </a:pPr>
            <a:r>
              <a:rPr lang="tr-TR" sz="2400">
                <a:latin typeface="Times New Roman" pitchFamily="18"/>
                <a:cs typeface="Times New Roman" pitchFamily="16"/>
              </a:rPr>
              <a:t>Bu çocuklar mutlaka KBB hastalıkları uzmanına sevk edilmelidir.</a:t>
            </a:r>
          </a:p>
          <a:p>
            <a:pPr marL="0" lvl="0" indent="0">
              <a:spcBef>
                <a:spcPts val="1001"/>
              </a:spcBef>
              <a:buNone/>
            </a:pPr>
            <a:r>
              <a:rPr lang="tr-TR" sz="2400">
                <a:latin typeface="Times New Roman" pitchFamily="18"/>
                <a:cs typeface="Times New Roman" pitchFamily="16"/>
              </a:rPr>
              <a:t/>
            </a:r>
            <a:br>
              <a:rPr lang="tr-TR" sz="2400">
                <a:latin typeface="Times New Roman" pitchFamily="18"/>
                <a:cs typeface="Times New Roman" pitchFamily="16"/>
              </a:rPr>
            </a:br>
            <a:endParaRPr lang="tr-TR" sz="2400">
              <a:latin typeface="Times New Roman" pitchFamily="18"/>
              <a:cs typeface="Times New Roman" pitchFamily="16"/>
            </a:endParaRPr>
          </a:p>
        </p:txBody>
      </p:sp>
      <p:sp>
        <p:nvSpPr>
          <p:cNvPr id="3" name="3 Başlık"/>
          <p:cNvSpPr txBox="1">
            <a:spLocks noGrp="1"/>
          </p:cNvSpPr>
          <p:nvPr>
            <p:ph type="title" idx="4294967295"/>
          </p:nvPr>
        </p:nvSpPr>
        <p:spPr>
          <a:xfrm>
            <a:off x="1319040" y="1780920"/>
            <a:ext cx="7128360" cy="503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800">
                <a:latin typeface="Times New Roman" pitchFamily="18"/>
                <a:cs typeface="Times New Roman" pitchFamily="18"/>
              </a:rPr>
              <a:t>Test Yapılması Zor Olan Çocuklarda Tarama </a:t>
            </a:r>
            <a:r>
              <a:rPr lang="tr-TR">
                <a:latin typeface="Times New Roman" pitchFamily="18"/>
                <a:cs typeface="Times New Roman" pitchFamily="18"/>
              </a:rPr>
              <a:t/>
            </a:r>
            <a:br>
              <a:rPr lang="tr-TR">
                <a:latin typeface="Times New Roman" pitchFamily="18"/>
                <a:cs typeface="Times New Roman" pitchFamily="18"/>
              </a:rPr>
            </a:br>
            <a:endParaRPr lang="tr-TR">
              <a:latin typeface="Times New Roman" pitchFamily="18"/>
              <a:cs typeface="Times New Roman" pitchFamily="18"/>
            </a:endParaRPr>
          </a:p>
        </p:txBody>
      </p:sp>
      <p:pic>
        <p:nvPicPr>
          <p:cNvPr id="4" name="Picture 2"/>
          <p:cNvPicPr>
            <a:picLocks noChangeAspect="1"/>
          </p:cNvPicPr>
          <p:nvPr/>
        </p:nvPicPr>
        <p:blipFill>
          <a:blip r:embed="rId3">
            <a:lum/>
            <a:alphaModFix/>
          </a:blip>
          <a:srcRect/>
          <a:stretch>
            <a:fillRect/>
          </a:stretch>
        </p:blipFill>
        <p:spPr>
          <a:xfrm>
            <a:off x="8088839" y="2177280"/>
            <a:ext cx="4030919" cy="2653200"/>
          </a:xfrm>
          <a:prstGeom prst="rect">
            <a:avLst/>
          </a:prstGeom>
          <a:noFill/>
          <a:ln>
            <a:noFill/>
          </a:ln>
        </p:spPr>
      </p:pic>
      <p:grpSp>
        <p:nvGrpSpPr>
          <p:cNvPr id="5" name="Grup 5"/>
          <p:cNvGrpSpPr/>
          <p:nvPr/>
        </p:nvGrpSpPr>
        <p:grpSpPr>
          <a:xfrm>
            <a:off x="2538000" y="153720"/>
            <a:ext cx="7745760" cy="906119"/>
            <a:chOff x="2538000" y="153720"/>
            <a:chExt cx="7745760" cy="906119"/>
          </a:xfrm>
        </p:grpSpPr>
        <p:sp>
          <p:nvSpPr>
            <p:cNvPr id="6" name="Yuvarlatılmış Dikdörtgen 6"/>
            <p:cNvSpPr/>
            <p:nvPr/>
          </p:nvSpPr>
          <p:spPr>
            <a:xfrm>
              <a:off x="2538000" y="1537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574360" y="1850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page165">
    <p:spTree>
      <p:nvGrpSpPr>
        <p:cNvPr id="1" name=""/>
        <p:cNvGrpSpPr/>
        <p:nvPr/>
      </p:nvGrpSpPr>
      <p:grpSpPr>
        <a:xfrm>
          <a:off x="0" y="0"/>
          <a:ext cx="0" cy="0"/>
          <a:chOff x="0" y="0"/>
          <a:chExt cx="0" cy="0"/>
        </a:xfrm>
      </p:grpSpPr>
      <p:sp>
        <p:nvSpPr>
          <p:cNvPr id="2" name="2 Slayt Numarası Yer Tutucusu"/>
          <p:cNvSpPr txBox="1">
            <a:spLocks noGrp="1"/>
          </p:cNvSpPr>
          <p:nvPr>
            <p:ph type="sldNum" sz="quarter" idx="8"/>
          </p:nvPr>
        </p:nvSpPr>
        <p:spPr>
          <a:xfrm>
            <a:off x="0" y="0"/>
            <a:ext cx="360" cy="360"/>
          </a:xfrm>
          <a:prstGeom prst="rect">
            <a:avLst/>
          </a:prstGeom>
          <a:noFill/>
          <a:ln>
            <a:noFill/>
          </a:ln>
        </p:spPr>
        <p:txBody>
          <a:bodyPr wrap="square" lIns="90000" tIns="45000" rIns="90000" bIns="45000" anchor="t" anchorCtr="0"/>
          <a:lstStyle/>
          <a:p>
            <a:pPr lvl="0"/>
            <a:fld id="{CAC1FF74-42E5-4443-9883-A110AC3DAF25}" type="slidenum">
              <a:t>65</a:t>
            </a:fld>
            <a:endParaRPr lang="tr-TR">
              <a:solidFill>
                <a:srgbClr val="000000"/>
              </a:solidFill>
              <a:latin typeface="Calibri" pitchFamily="18"/>
              <a:cs typeface="Tahoma" pitchFamily="2"/>
            </a:endParaRPr>
          </a:p>
        </p:txBody>
      </p:sp>
      <p:grpSp>
        <p:nvGrpSpPr>
          <p:cNvPr id="3" name="10 İçerik Yer Tutucusu"/>
          <p:cNvGrpSpPr/>
          <p:nvPr/>
        </p:nvGrpSpPr>
        <p:grpSpPr>
          <a:xfrm>
            <a:off x="1523880" y="188640"/>
            <a:ext cx="8912880" cy="6669000"/>
            <a:chOff x="1523880" y="188640"/>
            <a:chExt cx="8912880" cy="6669000"/>
          </a:xfrm>
        </p:grpSpPr>
        <p:pic>
          <p:nvPicPr>
            <p:cNvPr id="4" name="{90234102-3C8A-4DF7-A39D-E51CABFD9D9E}"/>
            <p:cNvPicPr>
              <a:picLocks noChangeAspect="1"/>
            </p:cNvPicPr>
            <p:nvPr/>
          </p:nvPicPr>
          <p:blipFill>
            <a:blip>
              <a:lum/>
              <a:alphaModFix/>
            </a:blip>
            <a:srcRect/>
            <a:stretch>
              <a:fillRect/>
            </a:stretch>
          </p:blipFill>
          <p:spPr>
            <a:xfrm>
              <a:off x="1523880" y="1522440"/>
              <a:ext cx="4456080" cy="1333440"/>
            </a:xfrm>
            <a:prstGeom prst="rect">
              <a:avLst/>
            </a:prstGeom>
            <a:noFill/>
            <a:ln>
              <a:noFill/>
            </a:ln>
          </p:spPr>
        </p:pic>
        <p:pic>
          <p:nvPicPr>
            <p:cNvPr id="5" name="{D51001C5-9B73-41C1-BF5F-239EF2270A3A}"/>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6" name="{F192927E-E5D4-4803-BF5A-E7856B12538E}"/>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7" name="{1954DD0E-5BDC-4BF8-9B70-D81AD55AD1C8}"/>
            <p:cNvPicPr>
              <a:picLocks noChangeAspect="1"/>
            </p:cNvPicPr>
            <p:nvPr/>
          </p:nvPicPr>
          <p:blipFill>
            <a:blip>
              <a:lum/>
              <a:alphaModFix/>
            </a:blip>
            <a:srcRect/>
            <a:stretch>
              <a:fillRect/>
            </a:stretch>
          </p:blipFill>
          <p:spPr>
            <a:xfrm>
              <a:off x="1523880" y="2856240"/>
              <a:ext cx="4456080" cy="1333440"/>
            </a:xfrm>
            <a:prstGeom prst="rect">
              <a:avLst/>
            </a:prstGeom>
            <a:noFill/>
            <a:ln>
              <a:noFill/>
            </a:ln>
          </p:spPr>
        </p:pic>
        <p:pic>
          <p:nvPicPr>
            <p:cNvPr id="8" name="{175908B3-3240-49BE-90B7-231A43B35811}"/>
            <p:cNvPicPr>
              <a:picLocks noChangeAspect="1"/>
            </p:cNvPicPr>
            <p:nvPr/>
          </p:nvPicPr>
          <p:blipFill>
            <a:blip>
              <a:lum/>
              <a:alphaModFix/>
            </a:blip>
            <a:srcRect/>
            <a:stretch>
              <a:fillRect/>
            </a:stretch>
          </p:blipFill>
          <p:spPr>
            <a:xfrm>
              <a:off x="1523880" y="4190399"/>
              <a:ext cx="4456080" cy="1333440"/>
            </a:xfrm>
            <a:prstGeom prst="rect">
              <a:avLst/>
            </a:prstGeom>
            <a:noFill/>
            <a:ln>
              <a:noFill/>
            </a:ln>
          </p:spPr>
        </p:pic>
        <p:pic>
          <p:nvPicPr>
            <p:cNvPr id="9" name="{170554A8-9B84-4283-A52E-1BF1E07D07E7}"/>
            <p:cNvPicPr>
              <a:picLocks noChangeAspect="1"/>
            </p:cNvPicPr>
            <p:nvPr/>
          </p:nvPicPr>
          <p:blipFill>
            <a:blip>
              <a:lum/>
              <a:alphaModFix/>
            </a:blip>
            <a:srcRect/>
            <a:stretch>
              <a:fillRect/>
            </a:stretch>
          </p:blipFill>
          <p:spPr>
            <a:xfrm>
              <a:off x="5980680" y="5524200"/>
              <a:ext cx="4456080" cy="1333440"/>
            </a:xfrm>
            <a:prstGeom prst="rect">
              <a:avLst/>
            </a:prstGeom>
            <a:noFill/>
            <a:ln>
              <a:noFill/>
            </a:ln>
          </p:spPr>
        </p:pic>
        <p:pic>
          <p:nvPicPr>
            <p:cNvPr id="10" name="{6DF6388F-4D2B-41FC-A4E2-E7BB39440E90}"/>
            <p:cNvPicPr>
              <a:picLocks noChangeAspect="1"/>
            </p:cNvPicPr>
            <p:nvPr/>
          </p:nvPicPr>
          <p:blipFill>
            <a:blip>
              <a:lum/>
              <a:alphaModFix/>
            </a:blip>
            <a:srcRect/>
            <a:stretch>
              <a:fillRect/>
            </a:stretch>
          </p:blipFill>
          <p:spPr>
            <a:xfrm>
              <a:off x="1523880" y="5524200"/>
              <a:ext cx="4456080" cy="1333440"/>
            </a:xfrm>
            <a:prstGeom prst="rect">
              <a:avLst/>
            </a:prstGeom>
            <a:noFill/>
            <a:ln>
              <a:noFill/>
            </a:ln>
          </p:spPr>
        </p:pic>
        <p:pic>
          <p:nvPicPr>
            <p:cNvPr id="11" name="{948B7589-D1ED-4E07-B336-16256EB670F7}"/>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12" name="{D7A5BFF6-AA15-4383-AAF0-4410A825AE88}"/>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13" name="{AE70A68C-BAD1-48FF-BA42-1E71A2D9C80C}"/>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14" name="{B82F96B6-B224-4C41-B156-2E4B150EDD55}"/>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15" name="{D8EE4D89-643F-4915-977B-11BC01465C78}"/>
            <p:cNvPicPr>
              <a:picLocks noChangeAspect="1"/>
            </p:cNvPicPr>
            <p:nvPr/>
          </p:nvPicPr>
          <p:blipFill>
            <a:blip>
              <a:lum/>
              <a:alphaModFix/>
            </a:blip>
            <a:srcRect/>
            <a:stretch>
              <a:fillRect/>
            </a:stretch>
          </p:blipFill>
          <p:spPr>
            <a:xfrm>
              <a:off x="1523880" y="188640"/>
              <a:ext cx="360" cy="360"/>
            </a:xfrm>
            <a:prstGeom prst="rect">
              <a:avLst/>
            </a:prstGeom>
            <a:noFill/>
            <a:ln>
              <a:noFill/>
            </a:ln>
          </p:spPr>
        </p:pic>
        <p:pic>
          <p:nvPicPr>
            <p:cNvPr id="16" name="{A9D61A77-A8A9-4802-B35B-E643807D985B}"/>
            <p:cNvPicPr>
              <a:picLocks noChangeAspect="1"/>
            </p:cNvPicPr>
            <p:nvPr/>
          </p:nvPicPr>
          <p:blipFill>
            <a:blip>
              <a:lum/>
              <a:alphaModFix/>
            </a:blip>
            <a:srcRect/>
            <a:stretch>
              <a:fillRect/>
            </a:stretch>
          </p:blipFill>
          <p:spPr>
            <a:xfrm>
              <a:off x="1523880" y="188640"/>
              <a:ext cx="360" cy="360"/>
            </a:xfrm>
            <a:prstGeom prst="rect">
              <a:avLst/>
            </a:prstGeom>
            <a:noFill/>
            <a:ln>
              <a:noFill/>
            </a:ln>
          </p:spPr>
        </p:pic>
      </p:grpSp>
      <p:sp>
        <p:nvSpPr>
          <p:cNvPr id="17" name="Dikdörtgen 1"/>
          <p:cNvSpPr/>
          <p:nvPr/>
        </p:nvSpPr>
        <p:spPr>
          <a:xfrm>
            <a:off x="7070400" y="301320"/>
            <a:ext cx="438552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2800" b="0" i="0" u="none" strike="noStrike" kern="1200" spc="0">
                <a:ln>
                  <a:noFill/>
                </a:ln>
                <a:solidFill>
                  <a:srgbClr val="000000"/>
                </a:solidFill>
                <a:latin typeface="Times New Roman" pitchFamily="18"/>
                <a:ea typeface="Microsoft YaHei" pitchFamily="2"/>
                <a:cs typeface="Times New Roman" pitchFamily="18"/>
              </a:rPr>
              <a:t>İşitme Taraması Akış Şeması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Taramalarda Sevk Kriterleri&#10;">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1182240" y="1828800"/>
            <a:ext cx="10210320" cy="438912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b="1">
              <a:latin typeface="Calibri" pitchFamily="18"/>
            </a:endParaRPr>
          </a:p>
          <a:p>
            <a:pPr marL="0" lvl="0" indent="0" algn="just">
              <a:spcBef>
                <a:spcPts val="1001"/>
              </a:spcBef>
              <a:buFont typeface="Arial" pitchFamily="32"/>
              <a:buChar char="•"/>
            </a:pPr>
            <a:r>
              <a:rPr lang="tr-TR">
                <a:latin typeface="Times New Roman" pitchFamily="18"/>
                <a:cs typeface="Times New Roman" pitchFamily="16"/>
              </a:rPr>
              <a:t>Testi uygulayan sağlık personeli tarafından, KBB uzmanlarına, işitme taraması sevk belgesi doldurularak, sevk edilirler.</a:t>
            </a:r>
          </a:p>
          <a:p>
            <a:pPr marL="457200" lvl="0" indent="0">
              <a:buNone/>
            </a:pPr>
            <a:r>
              <a:rPr lang="tr-TR">
                <a:latin typeface="Times New Roman" pitchFamily="18"/>
                <a:cs typeface="Times New Roman" pitchFamily="16"/>
              </a:rPr>
              <a:t>Sevk formunun arka sayfası KBB hastalıkları uzmanı tarafından doldurularak, aileye verilmeli ve </a:t>
            </a:r>
            <a:r>
              <a:rPr lang="tr-TR" b="1">
                <a:latin typeface="Times New Roman" pitchFamily="18"/>
                <a:cs typeface="Times New Roman" pitchFamily="16"/>
              </a:rPr>
              <a:t>aile aracılığıyla, İlçe Sağlık Müdürlüğü’ne iletilmek üzere okula gönderilmelidir.</a:t>
            </a:r>
          </a:p>
          <a:p>
            <a:pPr marL="0" lvl="0" indent="0" algn="just">
              <a:spcBef>
                <a:spcPts val="1001"/>
              </a:spcBef>
              <a:buFont typeface="Arial" pitchFamily="32"/>
              <a:buChar char="•"/>
            </a:pPr>
            <a:r>
              <a:rPr lang="tr-TR">
                <a:latin typeface="Times New Roman" pitchFamily="18"/>
                <a:cs typeface="Times New Roman" pitchFamily="16"/>
              </a:rPr>
              <a:t>KBB uzmanı tarafından gerekli durumlarda, referans merkeze sevkleri yapılacaktır.</a:t>
            </a:r>
          </a:p>
          <a:p>
            <a:pPr marL="0" lvl="0" indent="0" algn="just">
              <a:spcBef>
                <a:spcPts val="1001"/>
              </a:spcBef>
              <a:buFont typeface="Arial" pitchFamily="32"/>
              <a:buChar char="•"/>
            </a:pPr>
            <a:r>
              <a:rPr lang="tr-TR">
                <a:latin typeface="Times New Roman" pitchFamily="18"/>
                <a:cs typeface="Times New Roman" pitchFamily="16"/>
              </a:rPr>
              <a:t>Referans Merkez tarafından verilen işitme ile ilgili aileye verilen rapor, </a:t>
            </a:r>
            <a:r>
              <a:rPr lang="tr-TR" b="1">
                <a:latin typeface="Times New Roman" pitchFamily="18"/>
                <a:cs typeface="Times New Roman" pitchFamily="16"/>
              </a:rPr>
              <a:t>okullar tarafından </a:t>
            </a:r>
            <a:r>
              <a:rPr lang="tr-TR">
                <a:latin typeface="Times New Roman" pitchFamily="18"/>
                <a:cs typeface="Times New Roman" pitchFamily="16"/>
              </a:rPr>
              <a:t>İlçe Sağlık Müdürlüğü’ne gönderilir.</a:t>
            </a:r>
          </a:p>
          <a:p>
            <a:pPr marL="0" lvl="0" indent="0">
              <a:spcBef>
                <a:spcPts val="1001"/>
              </a:spcBef>
              <a:buNone/>
            </a:pPr>
            <a:endParaRPr lang="tr-TR">
              <a:latin typeface="Times New Roman" pitchFamily="18"/>
              <a:cs typeface="Times New Roman" pitchFamily="16"/>
            </a:endParaRPr>
          </a:p>
          <a:p>
            <a:pPr marL="0" lvl="0" indent="0">
              <a:spcBef>
                <a:spcPts val="1001"/>
              </a:spcBef>
              <a:buNone/>
            </a:pPr>
            <a:endParaRPr lang="tr-TR">
              <a:latin typeface="Times New Roman" pitchFamily="18"/>
              <a:cs typeface="Times New Roman" pitchFamily="16"/>
            </a:endParaRPr>
          </a:p>
        </p:txBody>
      </p:sp>
      <p:sp>
        <p:nvSpPr>
          <p:cNvPr id="3" name="3 Başlık"/>
          <p:cNvSpPr txBox="1">
            <a:spLocks noGrp="1"/>
          </p:cNvSpPr>
          <p:nvPr>
            <p:ph type="title" idx="4294967295"/>
          </p:nvPr>
        </p:nvSpPr>
        <p:spPr>
          <a:xfrm>
            <a:off x="1353960" y="1498319"/>
            <a:ext cx="7128360" cy="330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400" b="1">
                <a:latin typeface="Times New Roman" pitchFamily="18"/>
                <a:cs typeface="Times New Roman" pitchFamily="18"/>
              </a:rPr>
              <a:t>Taramalarda Sevk Kriterleri</a:t>
            </a:r>
            <a:br>
              <a:rPr lang="tr-TR" sz="2400" b="1">
                <a:latin typeface="Times New Roman" pitchFamily="18"/>
                <a:cs typeface="Times New Roman" pitchFamily="18"/>
              </a:rPr>
            </a:br>
            <a:endParaRPr lang="tr-TR" sz="2400" b="1">
              <a:latin typeface="Times New Roman" pitchFamily="18"/>
              <a:cs typeface="Times New Roman" pitchFamily="18"/>
            </a:endParaRPr>
          </a:p>
        </p:txBody>
      </p:sp>
      <p:grpSp>
        <p:nvGrpSpPr>
          <p:cNvPr id="4" name="Grup 4"/>
          <p:cNvGrpSpPr/>
          <p:nvPr/>
        </p:nvGrpSpPr>
        <p:grpSpPr>
          <a:xfrm>
            <a:off x="2570400" y="142920"/>
            <a:ext cx="7745760" cy="906119"/>
            <a:chOff x="2570400" y="142920"/>
            <a:chExt cx="7745760" cy="906119"/>
          </a:xfrm>
        </p:grpSpPr>
        <p:sp>
          <p:nvSpPr>
            <p:cNvPr id="5" name="Yuvarlatılmış Dikdörtgen 5"/>
            <p:cNvSpPr/>
            <p:nvPr/>
          </p:nvSpPr>
          <p:spPr>
            <a:xfrm>
              <a:off x="2570400" y="14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607120" y="17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Sevk Formları&#10;">
    <p:spTree>
      <p:nvGrpSpPr>
        <p:cNvPr id="1" name=""/>
        <p:cNvGrpSpPr/>
        <p:nvPr/>
      </p:nvGrpSpPr>
      <p:grpSpPr>
        <a:xfrm>
          <a:off x="0" y="0"/>
          <a:ext cx="0" cy="0"/>
          <a:chOff x="0" y="0"/>
          <a:chExt cx="0" cy="0"/>
        </a:xfrm>
      </p:grpSpPr>
      <p:grpSp>
        <p:nvGrpSpPr>
          <p:cNvPr id="2" name="Grup 5"/>
          <p:cNvGrpSpPr/>
          <p:nvPr/>
        </p:nvGrpSpPr>
        <p:grpSpPr>
          <a:xfrm>
            <a:off x="2570400" y="142920"/>
            <a:ext cx="7745760" cy="906119"/>
            <a:chOff x="2570400" y="142920"/>
            <a:chExt cx="7745760" cy="906119"/>
          </a:xfrm>
        </p:grpSpPr>
        <p:sp>
          <p:nvSpPr>
            <p:cNvPr id="3" name="Yuvarlatılmış Dikdörtgen 6"/>
            <p:cNvSpPr/>
            <p:nvPr/>
          </p:nvSpPr>
          <p:spPr>
            <a:xfrm>
              <a:off x="2570400" y="14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Yuvarlatılmış Dikdörtgen 4"/>
            <p:cNvSpPr/>
            <p:nvPr/>
          </p:nvSpPr>
          <p:spPr>
            <a:xfrm>
              <a:off x="2607120" y="17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pic>
        <p:nvPicPr>
          <p:cNvPr id="5" name="Resim 1"/>
          <p:cNvPicPr>
            <a:picLocks noChangeAspect="1"/>
          </p:cNvPicPr>
          <p:nvPr/>
        </p:nvPicPr>
        <p:blipFill>
          <a:blip r:embed="rId3">
            <a:lum/>
            <a:alphaModFix/>
          </a:blip>
          <a:srcRect/>
          <a:stretch>
            <a:fillRect/>
          </a:stretch>
        </p:blipFill>
        <p:spPr>
          <a:xfrm>
            <a:off x="4249080" y="1248120"/>
            <a:ext cx="4116600" cy="5510880"/>
          </a:xfrm>
          <a:prstGeom prst="rect">
            <a:avLst/>
          </a:prstGeom>
          <a:noFill/>
          <a:ln w="38160">
            <a:solidFill>
              <a:srgbClr val="000000"/>
            </a:solidFill>
            <a:prstDash val="solid"/>
            <a:miter/>
          </a:ln>
        </p:spPr>
      </p:pic>
      <p:sp>
        <p:nvSpPr>
          <p:cNvPr id="6" name="3 Başlık"/>
          <p:cNvSpPr txBox="1">
            <a:spLocks noGrp="1"/>
          </p:cNvSpPr>
          <p:nvPr>
            <p:ph type="title" idx="4294967295"/>
          </p:nvPr>
        </p:nvSpPr>
        <p:spPr>
          <a:xfrm>
            <a:off x="5316840" y="1080360"/>
            <a:ext cx="2421720" cy="11577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400">
                <a:latin typeface="Cambria" pitchFamily="18"/>
                <a:cs typeface="Times New Roman" pitchFamily="18"/>
              </a:rPr>
              <a:t>Sevk Formları</a:t>
            </a:r>
            <a:br>
              <a:rPr lang="tr-TR" sz="2400">
                <a:latin typeface="Cambria" pitchFamily="18"/>
                <a:cs typeface="Times New Roman" pitchFamily="18"/>
              </a:rPr>
            </a:br>
            <a:endParaRPr lang="tr-TR" sz="2400">
              <a:latin typeface="Cambria" pitchFamily="18"/>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page168">
    <p:spTree>
      <p:nvGrpSpPr>
        <p:cNvPr id="1" name=""/>
        <p:cNvGrpSpPr/>
        <p:nvPr/>
      </p:nvGrpSpPr>
      <p:grpSpPr>
        <a:xfrm>
          <a:off x="0" y="0"/>
          <a:ext cx="0" cy="0"/>
          <a:chOff x="0" y="0"/>
          <a:chExt cx="0" cy="0"/>
        </a:xfrm>
      </p:grpSpPr>
      <p:pic>
        <p:nvPicPr>
          <p:cNvPr id="2" name="Resim 3"/>
          <p:cNvPicPr>
            <a:picLocks noChangeAspect="1"/>
          </p:cNvPicPr>
          <p:nvPr/>
        </p:nvPicPr>
        <p:blipFill>
          <a:blip r:embed="rId3">
            <a:lum/>
            <a:alphaModFix/>
          </a:blip>
          <a:srcRect l="50082"/>
          <a:stretch>
            <a:fillRect/>
          </a:stretch>
        </p:blipFill>
        <p:spPr>
          <a:xfrm>
            <a:off x="3548880" y="1070640"/>
            <a:ext cx="5551200" cy="5623559"/>
          </a:xfrm>
          <a:prstGeom prst="rect">
            <a:avLst/>
          </a:prstGeom>
          <a:noFill/>
          <a:ln>
            <a:noFill/>
          </a:ln>
        </p:spPr>
      </p:pic>
      <p:sp>
        <p:nvSpPr>
          <p:cNvPr id="3" name="3 Başlık"/>
          <p:cNvSpPr/>
          <p:nvPr/>
        </p:nvSpPr>
        <p:spPr>
          <a:xfrm>
            <a:off x="5261040" y="1189080"/>
            <a:ext cx="2663280" cy="719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0" marR="0" lvl="0" indent="0" algn="l" rtl="0" hangingPunct="1">
              <a:lnSpc>
                <a:spcPct val="90000"/>
              </a:lnSpc>
              <a:spcBef>
                <a:spcPts val="0"/>
              </a:spcBef>
              <a:spcAft>
                <a:spcPts val="0"/>
              </a:spcAft>
              <a:buNone/>
              <a:tabLst/>
              <a:defRPr sz="1800"/>
            </a:pPr>
            <a:r>
              <a:rPr lang="tr-TR" sz="4400" b="0" i="0" u="none" strike="noStrike" kern="1200" spc="0">
                <a:ln>
                  <a:noFill/>
                </a:ln>
                <a:solidFill>
                  <a:srgbClr val="000000"/>
                </a:solidFill>
                <a:latin typeface="Times New Roman" pitchFamily="18"/>
                <a:ea typeface="Microsoft YaHei" pitchFamily="2"/>
                <a:cs typeface="Times New Roman" pitchFamily="18"/>
              </a:rPr>
              <a:t>Sevk Formları</a:t>
            </a:r>
            <a:r>
              <a:rPr lang="tr-TR" sz="4000" b="0" i="0" u="none" strike="noStrike" kern="1200" spc="0">
                <a:ln>
                  <a:noFill/>
                </a:ln>
                <a:solidFill>
                  <a:srgbClr val="000000"/>
                </a:solidFill>
                <a:latin typeface="Times New Roman" pitchFamily="18"/>
                <a:ea typeface="Microsoft YaHei" pitchFamily="2"/>
                <a:cs typeface="Times New Roman" pitchFamily="18"/>
              </a:rPr>
              <a:t/>
            </a:r>
            <a:br>
              <a:rPr lang="tr-TR" sz="4000" b="0" i="0" u="none" strike="noStrike" kern="1200" spc="0">
                <a:ln>
                  <a:noFill/>
                </a:ln>
                <a:solidFill>
                  <a:srgbClr val="000000"/>
                </a:solidFill>
                <a:latin typeface="Times New Roman" pitchFamily="18"/>
                <a:ea typeface="Microsoft YaHei" pitchFamily="2"/>
                <a:cs typeface="Times New Roman" pitchFamily="18"/>
              </a:rPr>
            </a:br>
            <a:endParaRPr lang="tr-TR" sz="4000" b="0" i="0" u="none" strike="noStrike" kern="1200" spc="0">
              <a:ln>
                <a:noFill/>
              </a:ln>
              <a:solidFill>
                <a:srgbClr val="000000"/>
              </a:solidFill>
              <a:latin typeface="Times New Roman" pitchFamily="18"/>
              <a:ea typeface="Microsoft YaHei" pitchFamily="2"/>
              <a:cs typeface="Times New Roman" pitchFamily="18"/>
            </a:endParaRPr>
          </a:p>
        </p:txBody>
      </p:sp>
      <p:grpSp>
        <p:nvGrpSpPr>
          <p:cNvPr id="4" name="Grup 5"/>
          <p:cNvGrpSpPr/>
          <p:nvPr/>
        </p:nvGrpSpPr>
        <p:grpSpPr>
          <a:xfrm>
            <a:off x="2570400" y="142920"/>
            <a:ext cx="7745760" cy="906119"/>
            <a:chOff x="2570400" y="142920"/>
            <a:chExt cx="7745760" cy="906119"/>
          </a:xfrm>
        </p:grpSpPr>
        <p:sp>
          <p:nvSpPr>
            <p:cNvPr id="5" name="Yuvarlatılmış Dikdörtgen 6"/>
            <p:cNvSpPr/>
            <p:nvPr/>
          </p:nvSpPr>
          <p:spPr>
            <a:xfrm>
              <a:off x="2570400" y="14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607120" y="17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Tarama Verileri Nereye Kaydedilecek?">
    <p:spTree>
      <p:nvGrpSpPr>
        <p:cNvPr id="1" name=""/>
        <p:cNvGrpSpPr/>
        <p:nvPr/>
      </p:nvGrpSpPr>
      <p:grpSpPr>
        <a:xfrm>
          <a:off x="0" y="0"/>
          <a:ext cx="0" cy="0"/>
          <a:chOff x="0" y="0"/>
          <a:chExt cx="0" cy="0"/>
        </a:xfrm>
      </p:grpSpPr>
      <p:sp>
        <p:nvSpPr>
          <p:cNvPr id="2" name="1 İçerik Yer Tutucusu"/>
          <p:cNvSpPr txBox="1">
            <a:spLocks noGrp="1"/>
          </p:cNvSpPr>
          <p:nvPr>
            <p:ph type="body" idx="4294967295"/>
          </p:nvPr>
        </p:nvSpPr>
        <p:spPr>
          <a:xfrm>
            <a:off x="1827360" y="1650600"/>
            <a:ext cx="9418320" cy="388800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2400">
              <a:latin typeface="Times New Roman" pitchFamily="18"/>
              <a:cs typeface="Times New Roman" pitchFamily="16"/>
            </a:endParaRPr>
          </a:p>
          <a:p>
            <a:pPr marL="0" lvl="0" indent="0">
              <a:spcBef>
                <a:spcPts val="1001"/>
              </a:spcBef>
              <a:buNone/>
            </a:pPr>
            <a:endParaRPr lang="tr-TR" sz="2400">
              <a:latin typeface="Times New Roman" pitchFamily="18"/>
              <a:cs typeface="Times New Roman" pitchFamily="16"/>
            </a:endParaRPr>
          </a:p>
          <a:p>
            <a:pPr marL="0" lvl="0" indent="0">
              <a:spcBef>
                <a:spcPts val="1001"/>
              </a:spcBef>
              <a:buFont typeface="Arial" pitchFamily="32"/>
              <a:buChar char="•"/>
            </a:pPr>
            <a:r>
              <a:rPr lang="tr-TR" sz="2400">
                <a:latin typeface="Times New Roman" pitchFamily="18"/>
                <a:cs typeface="Times New Roman" pitchFamily="16"/>
              </a:rPr>
              <a:t>Tarama testlerinin sonuçları tarama cihazının içinde bulunan bir programla </a:t>
            </a:r>
            <a:r>
              <a:rPr lang="tr-TR" sz="2400" b="1">
                <a:latin typeface="Times New Roman" pitchFamily="18"/>
                <a:cs typeface="Times New Roman" pitchFamily="16"/>
              </a:rPr>
              <a:t>Ulusal İşitme Taraması web sitesine </a:t>
            </a:r>
            <a:r>
              <a:rPr lang="tr-TR" sz="2400">
                <a:latin typeface="Times New Roman" pitchFamily="18"/>
                <a:cs typeface="Times New Roman" pitchFamily="16"/>
              </a:rPr>
              <a:t>veri aktarımı yapmaktadır.</a:t>
            </a:r>
          </a:p>
          <a:p>
            <a:pPr marL="0" lvl="0" indent="0">
              <a:spcBef>
                <a:spcPts val="1001"/>
              </a:spcBef>
              <a:buNone/>
            </a:pPr>
            <a:r>
              <a:rPr lang="tr-TR" sz="2400" b="1">
                <a:latin typeface="Times New Roman" pitchFamily="18"/>
                <a:cs typeface="Times New Roman" pitchFamily="16"/>
              </a:rPr>
              <a:t> </a:t>
            </a:r>
          </a:p>
          <a:p>
            <a:pPr marL="0" lvl="0" indent="0">
              <a:spcBef>
                <a:spcPts val="1001"/>
              </a:spcBef>
              <a:buFont typeface="Arial" pitchFamily="32"/>
              <a:buChar char="•"/>
            </a:pPr>
            <a:r>
              <a:rPr lang="tr-TR" sz="2400">
                <a:latin typeface="Times New Roman" pitchFamily="18"/>
                <a:cs typeface="Times New Roman" pitchFamily="16"/>
              </a:rPr>
              <a:t>Bu işlem için kablosuz internet ağına ihtiyaç vardır.</a:t>
            </a:r>
          </a:p>
          <a:p>
            <a:pPr marL="0" lvl="0" indent="0">
              <a:spcBef>
                <a:spcPts val="1001"/>
              </a:spcBef>
              <a:buNone/>
            </a:pPr>
            <a:endParaRPr lang="tr-TR" sz="2400">
              <a:latin typeface="Times New Roman" pitchFamily="18"/>
              <a:cs typeface="Times New Roman" pitchFamily="16"/>
            </a:endParaRPr>
          </a:p>
          <a:p>
            <a:pPr marL="0" lvl="0" indent="0">
              <a:spcBef>
                <a:spcPts val="1001"/>
              </a:spcBef>
              <a:buNone/>
            </a:pPr>
            <a:endParaRPr lang="tr-TR">
              <a:latin typeface="Times New Roman" pitchFamily="18"/>
              <a:cs typeface="Times New Roman" pitchFamily="16"/>
            </a:endParaRPr>
          </a:p>
        </p:txBody>
      </p:sp>
      <p:sp>
        <p:nvSpPr>
          <p:cNvPr id="3" name="3 Başlık"/>
          <p:cNvSpPr txBox="1">
            <a:spLocks noGrp="1"/>
          </p:cNvSpPr>
          <p:nvPr>
            <p:ph type="title" idx="4294967295"/>
          </p:nvPr>
        </p:nvSpPr>
        <p:spPr>
          <a:xfrm>
            <a:off x="1875600" y="1498319"/>
            <a:ext cx="8440920" cy="719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200" b="1">
                <a:latin typeface="Cambria" pitchFamily="18"/>
                <a:cs typeface="Times New Roman" pitchFamily="18"/>
              </a:rPr>
              <a:t>Tarama Verileri Nereye Kaydedilecek?</a:t>
            </a:r>
          </a:p>
        </p:txBody>
      </p:sp>
      <p:grpSp>
        <p:nvGrpSpPr>
          <p:cNvPr id="4" name="Grup 4"/>
          <p:cNvGrpSpPr/>
          <p:nvPr/>
        </p:nvGrpSpPr>
        <p:grpSpPr>
          <a:xfrm>
            <a:off x="2570400" y="142920"/>
            <a:ext cx="7745760" cy="906119"/>
            <a:chOff x="2570400" y="142920"/>
            <a:chExt cx="7745760" cy="906119"/>
          </a:xfrm>
        </p:grpSpPr>
        <p:sp>
          <p:nvSpPr>
            <p:cNvPr id="5" name="Yuvarlatılmış Dikdörtgen 5"/>
            <p:cNvSpPr/>
            <p:nvPr/>
          </p:nvSpPr>
          <p:spPr>
            <a:xfrm>
              <a:off x="2570400" y="14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607120" y="17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 ÇAĞI ÇOCUKLARDA İŞİTME TARAMASI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107">
    <p:spTree>
      <p:nvGrpSpPr>
        <p:cNvPr id="1" name=""/>
        <p:cNvGrpSpPr/>
        <p:nvPr/>
      </p:nvGrpSpPr>
      <p:grpSpPr>
        <a:xfrm>
          <a:off x="0" y="0"/>
          <a:ext cx="0" cy="0"/>
          <a:chOff x="0" y="0"/>
          <a:chExt cx="0" cy="0"/>
        </a:xfrm>
      </p:grpSpPr>
      <p:sp>
        <p:nvSpPr>
          <p:cNvPr id="2" name="Text Box 1"/>
          <p:cNvSpPr/>
          <p:nvPr/>
        </p:nvSpPr>
        <p:spPr>
          <a:xfrm>
            <a:off x="1548719" y="1895760"/>
            <a:ext cx="1831680" cy="461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l" rtl="0" hangingPunct="1">
              <a:lnSpc>
                <a:spcPct val="100000"/>
              </a:lnSpc>
              <a:spcBef>
                <a:spcPts val="0"/>
              </a:spcBef>
              <a:spcAft>
                <a:spcPts val="0"/>
              </a:spcAft>
              <a:buNone/>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sz="1800"/>
            </a:pPr>
            <a:r>
              <a:rPr lang="tr-TR" sz="1800" b="1" i="0" u="none" strike="noStrike" kern="1200" spc="0">
                <a:ln>
                  <a:noFill/>
                </a:ln>
                <a:solidFill>
                  <a:srgbClr val="000000"/>
                </a:solidFill>
                <a:latin typeface="Arial" pitchFamily="34"/>
                <a:ea typeface="Microsoft YaHei" pitchFamily="2"/>
                <a:cs typeface="DejaVu Sans" pitchFamily="34"/>
              </a:rPr>
              <a:t>Komisyonlar:</a:t>
            </a:r>
          </a:p>
        </p:txBody>
      </p:sp>
      <p:sp>
        <p:nvSpPr>
          <p:cNvPr id="3" name="Text Box 2"/>
          <p:cNvSpPr/>
          <p:nvPr/>
        </p:nvSpPr>
        <p:spPr>
          <a:xfrm>
            <a:off x="1548719" y="1895760"/>
            <a:ext cx="10351800" cy="438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C60000"/>
            </a:solidFill>
            <a:prstDash val="solid"/>
            <a:round/>
          </a:ln>
        </p:spPr>
        <p:txBody>
          <a:bodyPr vert="horz" wrap="square" lIns="90000" tIns="45000" rIns="90000" bIns="45000" anchor="t" anchorCtr="0" compatLnSpc="0"/>
          <a:lstStyle/>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1" i="0" u="sng" strike="noStrike" kern="1200" spc="0">
              <a:ln>
                <a:noFill/>
              </a:ln>
              <a:solidFill>
                <a:srgbClr val="000000"/>
              </a:solidFill>
              <a:uFillTx/>
              <a:latin typeface="Arial" pitchFamily="34"/>
              <a:ea typeface="Microsoft YaHei" pitchFamily="2"/>
              <a:cs typeface="DejaVu Sans" pitchFamily="34"/>
            </a:endParaRP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1" i="0" u="sng" strike="noStrike" kern="1200" spc="0">
              <a:ln>
                <a:noFill/>
              </a:ln>
              <a:solidFill>
                <a:srgbClr val="000000"/>
              </a:solidFill>
              <a:uFillTx/>
              <a:latin typeface="Arial" pitchFamily="34"/>
              <a:ea typeface="Microsoft YaHei" pitchFamily="2"/>
              <a:cs typeface="DejaVu Sans" pitchFamily="34"/>
            </a:endParaRP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sng" strike="noStrike" kern="1200" spc="0">
                <a:ln>
                  <a:noFill/>
                </a:ln>
                <a:solidFill>
                  <a:srgbClr val="000000"/>
                </a:solidFill>
                <a:uFillTx/>
                <a:latin typeface="Arial" pitchFamily="34"/>
                <a:ea typeface="Microsoft YaHei" pitchFamily="2"/>
                <a:cs typeface="DejaVu Sans" pitchFamily="34"/>
              </a:rPr>
              <a:t>1-İl Denetim Komisyonu Üyeleri :</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	İl Sağlık Müdürlüğü ve İl Milli Eğitim Müdürlüklerinden ikişer görevli olmak üzere 4 (dört) kişiden oluşan Üst Denetim Ekibi.</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sng" strike="noStrike" kern="1200" spc="0">
                <a:ln>
                  <a:noFill/>
                </a:ln>
                <a:solidFill>
                  <a:srgbClr val="000000"/>
                </a:solidFill>
                <a:uFillTx/>
                <a:latin typeface="Arial" pitchFamily="34"/>
                <a:ea typeface="Microsoft YaHei" pitchFamily="2"/>
                <a:cs typeface="DejaVu Sans" pitchFamily="34"/>
              </a:rPr>
              <a:t> Görevleri						:</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	İlçe Denetim Ekipleri ile koordineli çalışmak ve İlçe denetim ekiplerince  kritik pozisyondaki okullarda üst denetim yapmak.</a:t>
            </a:r>
          </a:p>
        </p:txBody>
      </p:sp>
      <p:grpSp>
        <p:nvGrpSpPr>
          <p:cNvPr id="4" name="Grup 4"/>
          <p:cNvGrpSpPr/>
          <p:nvPr/>
        </p:nvGrpSpPr>
        <p:grpSpPr>
          <a:xfrm>
            <a:off x="2484720" y="283680"/>
            <a:ext cx="7745760" cy="906119"/>
            <a:chOff x="2484720" y="283680"/>
            <a:chExt cx="7745760" cy="906119"/>
          </a:xfrm>
        </p:grpSpPr>
        <p:sp>
          <p:nvSpPr>
            <p:cNvPr id="5" name="Yuvarlatılmış Dikdörtgen 5"/>
            <p:cNvSpPr/>
            <p:nvPr/>
          </p:nvSpPr>
          <p:spPr>
            <a:xfrm>
              <a:off x="2484720" y="2836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21440" y="3150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page170">
    <p:spTree>
      <p:nvGrpSpPr>
        <p:cNvPr id="1" name=""/>
        <p:cNvGrpSpPr/>
        <p:nvPr/>
      </p:nvGrpSpPr>
      <p:grpSpPr>
        <a:xfrm>
          <a:off x="0" y="0"/>
          <a:ext cx="0" cy="0"/>
          <a:chOff x="0" y="0"/>
          <a:chExt cx="0" cy="0"/>
        </a:xfrm>
      </p:grpSpPr>
      <p:grpSp>
        <p:nvGrpSpPr>
          <p:cNvPr id="2" name="Diyagram 7"/>
          <p:cNvGrpSpPr/>
          <p:nvPr/>
        </p:nvGrpSpPr>
        <p:grpSpPr>
          <a:xfrm>
            <a:off x="2669760" y="1135080"/>
            <a:ext cx="7882200" cy="4476960"/>
            <a:chOff x="2669760" y="1135080"/>
            <a:chExt cx="7882200" cy="4476960"/>
          </a:xfrm>
        </p:grpSpPr>
        <p:pic>
          <p:nvPicPr>
            <p:cNvPr id="3" name="{B3D2C230-1CF7-48F2-A15C-F73056097366}"/>
            <p:cNvPicPr>
              <a:picLocks noChangeAspect="1"/>
            </p:cNvPicPr>
            <p:nvPr/>
          </p:nvPicPr>
          <p:blipFill>
            <a:blip>
              <a:lum/>
              <a:alphaModFix/>
            </a:blip>
            <a:srcRect/>
            <a:stretch>
              <a:fillRect/>
            </a:stretch>
          </p:blipFill>
          <p:spPr>
            <a:xfrm>
              <a:off x="5297039" y="1135080"/>
              <a:ext cx="2627280" cy="4476960"/>
            </a:xfrm>
            <a:prstGeom prst="rect">
              <a:avLst/>
            </a:prstGeom>
            <a:noFill/>
            <a:ln>
              <a:noFill/>
            </a:ln>
          </p:spPr>
        </p:pic>
        <p:pic>
          <p:nvPicPr>
            <p:cNvPr id="4" name="{386D57F1-30BC-400E-89CC-F259B770AE15}"/>
            <p:cNvPicPr>
              <a:picLocks noChangeAspect="1"/>
            </p:cNvPicPr>
            <p:nvPr/>
          </p:nvPicPr>
          <p:blipFill>
            <a:blip>
              <a:lum/>
              <a:alphaModFix/>
            </a:blip>
            <a:srcRect/>
            <a:stretch>
              <a:fillRect/>
            </a:stretch>
          </p:blipFill>
          <p:spPr>
            <a:xfrm>
              <a:off x="2669760" y="1135080"/>
              <a:ext cx="2627280" cy="4476960"/>
            </a:xfrm>
            <a:prstGeom prst="rect">
              <a:avLst/>
            </a:prstGeom>
            <a:noFill/>
            <a:ln>
              <a:noFill/>
            </a:ln>
          </p:spPr>
        </p:pic>
        <p:pic>
          <p:nvPicPr>
            <p:cNvPr id="5" name="{054F39BC-59E9-446B-A5F4-086A020B2D97}"/>
            <p:cNvPicPr>
              <a:picLocks noChangeAspect="1"/>
            </p:cNvPicPr>
            <p:nvPr/>
          </p:nvPicPr>
          <p:blipFill>
            <a:blip>
              <a:lum/>
              <a:alphaModFix/>
            </a:blip>
            <a:srcRect/>
            <a:stretch>
              <a:fillRect/>
            </a:stretch>
          </p:blipFill>
          <p:spPr>
            <a:xfrm>
              <a:off x="7924680" y="1135080"/>
              <a:ext cx="2627280" cy="4476960"/>
            </a:xfrm>
            <a:prstGeom prst="rect">
              <a:avLst/>
            </a:prstGeom>
            <a:noFill/>
            <a:ln>
              <a:noFill/>
            </a:ln>
          </p:spPr>
        </p:pic>
      </p:grpSp>
      <p:sp>
        <p:nvSpPr>
          <p:cNvPr id="6" name="3 Başlık"/>
          <p:cNvSpPr/>
          <p:nvPr/>
        </p:nvSpPr>
        <p:spPr>
          <a:xfrm>
            <a:off x="2013480" y="397800"/>
            <a:ext cx="8538480" cy="935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1">
              <a:lnSpc>
                <a:spcPct val="90000"/>
              </a:lnSpc>
              <a:spcBef>
                <a:spcPts val="0"/>
              </a:spcBef>
              <a:spcAft>
                <a:spcPts val="0"/>
              </a:spcAft>
              <a:buNone/>
              <a:tabLst/>
              <a:defRPr sz="1800"/>
            </a:pPr>
            <a:r>
              <a:rPr lang="tr-TR" sz="3600" b="1" i="0" u="none" strike="noStrike" kern="1200" spc="0">
                <a:ln>
                  <a:noFill/>
                </a:ln>
                <a:solidFill>
                  <a:srgbClr val="000000"/>
                </a:solidFill>
                <a:latin typeface="Cambria" pitchFamily="18"/>
                <a:ea typeface="Microsoft YaHei" pitchFamily="2"/>
                <a:cs typeface="Times New Roman" pitchFamily="18"/>
              </a:rPr>
              <a:t>Öğretmenlerin Taramalardaki Rolleri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Okul Müdürlerinin Taramalardaki Rolleri">
    <p:spTree>
      <p:nvGrpSpPr>
        <p:cNvPr id="1" name=""/>
        <p:cNvGrpSpPr/>
        <p:nvPr/>
      </p:nvGrpSpPr>
      <p:grpSpPr>
        <a:xfrm>
          <a:off x="0" y="0"/>
          <a:ext cx="0" cy="0"/>
          <a:chOff x="0" y="0"/>
          <a:chExt cx="0" cy="0"/>
        </a:xfrm>
      </p:grpSpPr>
      <p:grpSp>
        <p:nvGrpSpPr>
          <p:cNvPr id="2" name="Diyagram 5"/>
          <p:cNvGrpSpPr/>
          <p:nvPr/>
        </p:nvGrpSpPr>
        <p:grpSpPr>
          <a:xfrm>
            <a:off x="2575080" y="1450440"/>
            <a:ext cx="7188839" cy="3857039"/>
            <a:chOff x="2575080" y="1450440"/>
            <a:chExt cx="7188839" cy="3857039"/>
          </a:xfrm>
        </p:grpSpPr>
        <p:pic>
          <p:nvPicPr>
            <p:cNvPr id="3" name="{1365699E-4DE5-4135-88DA-32E6298C787C}"/>
            <p:cNvPicPr>
              <a:picLocks noChangeAspect="1"/>
            </p:cNvPicPr>
            <p:nvPr/>
          </p:nvPicPr>
          <p:blipFill>
            <a:blip>
              <a:lum/>
              <a:alphaModFix/>
            </a:blip>
            <a:srcRect/>
            <a:stretch>
              <a:fillRect/>
            </a:stretch>
          </p:blipFill>
          <p:spPr>
            <a:xfrm>
              <a:off x="2575080" y="1450440"/>
              <a:ext cx="2396160" cy="3857039"/>
            </a:xfrm>
            <a:prstGeom prst="rect">
              <a:avLst/>
            </a:prstGeom>
            <a:noFill/>
            <a:ln>
              <a:noFill/>
            </a:ln>
          </p:spPr>
        </p:pic>
        <p:pic>
          <p:nvPicPr>
            <p:cNvPr id="4" name="{C0BD4C00-DF74-44FC-A1D2-0EF366C7820B}"/>
            <p:cNvPicPr>
              <a:picLocks noChangeAspect="1"/>
            </p:cNvPicPr>
            <p:nvPr/>
          </p:nvPicPr>
          <p:blipFill>
            <a:blip>
              <a:lum/>
              <a:alphaModFix/>
            </a:blip>
            <a:srcRect/>
            <a:stretch>
              <a:fillRect/>
            </a:stretch>
          </p:blipFill>
          <p:spPr>
            <a:xfrm>
              <a:off x="4971240" y="1450440"/>
              <a:ext cx="2396160" cy="3857039"/>
            </a:xfrm>
            <a:prstGeom prst="rect">
              <a:avLst/>
            </a:prstGeom>
            <a:noFill/>
            <a:ln>
              <a:noFill/>
            </a:ln>
          </p:spPr>
        </p:pic>
        <p:pic>
          <p:nvPicPr>
            <p:cNvPr id="5" name="{C9A7A8C2-49DC-426F-B907-A0CAB4D57B40}"/>
            <p:cNvPicPr>
              <a:picLocks noChangeAspect="1"/>
            </p:cNvPicPr>
            <p:nvPr/>
          </p:nvPicPr>
          <p:blipFill>
            <a:blip>
              <a:lum/>
              <a:alphaModFix/>
            </a:blip>
            <a:srcRect/>
            <a:stretch>
              <a:fillRect/>
            </a:stretch>
          </p:blipFill>
          <p:spPr>
            <a:xfrm>
              <a:off x="7367759" y="1450440"/>
              <a:ext cx="2396160" cy="3857039"/>
            </a:xfrm>
            <a:prstGeom prst="rect">
              <a:avLst/>
            </a:prstGeom>
            <a:noFill/>
            <a:ln>
              <a:noFill/>
            </a:ln>
          </p:spPr>
        </p:pic>
      </p:grpSp>
      <p:sp>
        <p:nvSpPr>
          <p:cNvPr id="6" name="3 Başlık"/>
          <p:cNvSpPr txBox="1">
            <a:spLocks noGrp="1"/>
          </p:cNvSpPr>
          <p:nvPr>
            <p:ph type="title" idx="4294967295"/>
          </p:nvPr>
        </p:nvSpPr>
        <p:spPr>
          <a:xfrm>
            <a:off x="2003039" y="208440"/>
            <a:ext cx="8538480" cy="93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tr-TR" sz="3600" b="1">
                <a:latin typeface="Cambria" pitchFamily="18"/>
                <a:cs typeface="Times New Roman" pitchFamily="18"/>
              </a:rPr>
              <a:t>Okul Müdürlerinin Taramalardaki Rolleri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Okul ve Milli Eğitimin Taramalardaki Rolleri">
    <p:spTree>
      <p:nvGrpSpPr>
        <p:cNvPr id="1" name=""/>
        <p:cNvGrpSpPr/>
        <p:nvPr/>
      </p:nvGrpSpPr>
      <p:grpSpPr>
        <a:xfrm>
          <a:off x="0" y="0"/>
          <a:ext cx="0" cy="0"/>
          <a:chOff x="0" y="0"/>
          <a:chExt cx="0" cy="0"/>
        </a:xfrm>
      </p:grpSpPr>
      <p:grpSp>
        <p:nvGrpSpPr>
          <p:cNvPr id="2" name="İçerik Yer Tutucusu 6"/>
          <p:cNvGrpSpPr/>
          <p:nvPr/>
        </p:nvGrpSpPr>
        <p:grpSpPr>
          <a:xfrm>
            <a:off x="1272240" y="1585440"/>
            <a:ext cx="10435680" cy="3269880"/>
            <a:chOff x="1272240" y="1585440"/>
            <a:chExt cx="10435680" cy="3269880"/>
          </a:xfrm>
        </p:grpSpPr>
        <p:pic>
          <p:nvPicPr>
            <p:cNvPr id="3" name="{9BF1DE02-F858-4997-AC5A-CED8FC95DE69}"/>
            <p:cNvPicPr>
              <a:picLocks noChangeAspect="1"/>
            </p:cNvPicPr>
            <p:nvPr/>
          </p:nvPicPr>
          <p:blipFill>
            <a:blip>
              <a:lum/>
              <a:alphaModFix/>
            </a:blip>
            <a:srcRect/>
            <a:stretch>
              <a:fillRect/>
            </a:stretch>
          </p:blipFill>
          <p:spPr>
            <a:xfrm>
              <a:off x="8229600" y="1585440"/>
              <a:ext cx="3478320" cy="3269880"/>
            </a:xfrm>
            <a:prstGeom prst="rect">
              <a:avLst/>
            </a:prstGeom>
            <a:noFill/>
            <a:ln>
              <a:noFill/>
            </a:ln>
          </p:spPr>
        </p:pic>
        <p:pic>
          <p:nvPicPr>
            <p:cNvPr id="4" name="{76C2BF83-9C53-470E-9DA1-BE9591279D00}"/>
            <p:cNvPicPr>
              <a:picLocks noChangeAspect="1"/>
            </p:cNvPicPr>
            <p:nvPr/>
          </p:nvPicPr>
          <p:blipFill>
            <a:blip>
              <a:lum/>
              <a:alphaModFix/>
            </a:blip>
            <a:srcRect/>
            <a:stretch>
              <a:fillRect/>
            </a:stretch>
          </p:blipFill>
          <p:spPr>
            <a:xfrm>
              <a:off x="4750920" y="1585440"/>
              <a:ext cx="3478320" cy="3269880"/>
            </a:xfrm>
            <a:prstGeom prst="rect">
              <a:avLst/>
            </a:prstGeom>
            <a:noFill/>
            <a:ln>
              <a:noFill/>
            </a:ln>
          </p:spPr>
        </p:pic>
        <p:pic>
          <p:nvPicPr>
            <p:cNvPr id="5" name="{D7CD51BA-3D08-46D0-8B80-1F38140F26FE}"/>
            <p:cNvPicPr>
              <a:picLocks noChangeAspect="1"/>
            </p:cNvPicPr>
            <p:nvPr/>
          </p:nvPicPr>
          <p:blipFill>
            <a:blip>
              <a:lum/>
              <a:alphaModFix/>
            </a:blip>
            <a:srcRect/>
            <a:stretch>
              <a:fillRect/>
            </a:stretch>
          </p:blipFill>
          <p:spPr>
            <a:xfrm>
              <a:off x="1272240" y="1585440"/>
              <a:ext cx="3478320" cy="3269880"/>
            </a:xfrm>
            <a:prstGeom prst="rect">
              <a:avLst/>
            </a:prstGeom>
            <a:noFill/>
            <a:ln>
              <a:noFill/>
            </a:ln>
          </p:spPr>
        </p:pic>
      </p:grpSp>
      <p:sp>
        <p:nvSpPr>
          <p:cNvPr id="6" name="2 Slayt Numarası Yer Tutucusu"/>
          <p:cNvSpPr txBox="1">
            <a:spLocks noGrp="1"/>
          </p:cNvSpPr>
          <p:nvPr>
            <p:ph type="sldNum" sz="quarter" idx="8"/>
          </p:nvPr>
        </p:nvSpPr>
        <p:spPr>
          <a:xfrm>
            <a:off x="0" y="0"/>
            <a:ext cx="360" cy="360"/>
          </a:xfrm>
          <a:prstGeom prst="rect">
            <a:avLst/>
          </a:prstGeom>
          <a:noFill/>
          <a:ln>
            <a:noFill/>
          </a:ln>
        </p:spPr>
        <p:txBody>
          <a:bodyPr wrap="square" lIns="90000" tIns="45000" rIns="90000" bIns="45000" anchor="t" anchorCtr="0"/>
          <a:lstStyle/>
          <a:p>
            <a:pPr lvl="0"/>
            <a:fld id="{52291DFA-F125-498F-83F1-6E5ED1FC685F}" type="slidenum">
              <a:t>72</a:t>
            </a:fld>
            <a:endParaRPr lang="tr-TR">
              <a:solidFill>
                <a:srgbClr val="000000"/>
              </a:solidFill>
              <a:latin typeface="Calibri" pitchFamily="18"/>
              <a:cs typeface="Tahoma" pitchFamily="2"/>
            </a:endParaRPr>
          </a:p>
        </p:txBody>
      </p:sp>
      <p:sp>
        <p:nvSpPr>
          <p:cNvPr id="7" name="3 Başlık"/>
          <p:cNvSpPr txBox="1">
            <a:spLocks noGrp="1"/>
          </p:cNvSpPr>
          <p:nvPr>
            <p:ph type="title" idx="4294967295"/>
          </p:nvPr>
        </p:nvSpPr>
        <p:spPr>
          <a:xfrm>
            <a:off x="2003039" y="208440"/>
            <a:ext cx="8538480" cy="93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tr-TR" sz="3600" b="1">
                <a:latin typeface="Cambria" pitchFamily="18"/>
                <a:cs typeface="Times New Roman" pitchFamily="18"/>
              </a:rPr>
              <a:t>Okul ve Milli Eğitimin Taramalardaki Rolleri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page173">
    <p:spTree>
      <p:nvGrpSpPr>
        <p:cNvPr id="1" name=""/>
        <p:cNvGrpSpPr/>
        <p:nvPr/>
      </p:nvGrpSpPr>
      <p:grpSpPr>
        <a:xfrm>
          <a:off x="0" y="0"/>
          <a:ext cx="0" cy="0"/>
          <a:chOff x="0" y="0"/>
          <a:chExt cx="0" cy="0"/>
        </a:xfrm>
      </p:grpSpPr>
      <p:pic>
        <p:nvPicPr>
          <p:cNvPr id="2" name="Resim 1"/>
          <p:cNvPicPr>
            <a:picLocks noChangeAspect="1"/>
          </p:cNvPicPr>
          <p:nvPr/>
        </p:nvPicPr>
        <p:blipFill>
          <a:blip r:embed="rId3">
            <a:lum/>
            <a:alphaModFix/>
          </a:blip>
          <a:srcRect/>
          <a:stretch>
            <a:fillRect/>
          </a:stretch>
        </p:blipFill>
        <p:spPr>
          <a:xfrm>
            <a:off x="9252000" y="4247640"/>
            <a:ext cx="2619360" cy="2295360"/>
          </a:xfrm>
          <a:prstGeom prst="rect">
            <a:avLst/>
          </a:prstGeom>
          <a:noFill/>
          <a:ln>
            <a:noFill/>
          </a:ln>
        </p:spPr>
      </p:pic>
      <p:pic>
        <p:nvPicPr>
          <p:cNvPr id="3" name="7 Resim"/>
          <p:cNvPicPr>
            <a:picLocks noChangeAspect="1"/>
          </p:cNvPicPr>
          <p:nvPr/>
        </p:nvPicPr>
        <p:blipFill>
          <a:blip r:embed="rId4">
            <a:lum/>
            <a:alphaModFix/>
          </a:blip>
          <a:srcRect/>
          <a:stretch>
            <a:fillRect/>
          </a:stretch>
        </p:blipFill>
        <p:spPr>
          <a:xfrm>
            <a:off x="7837200" y="196560"/>
            <a:ext cx="4175279" cy="3024000"/>
          </a:xfrm>
          <a:prstGeom prst="rect">
            <a:avLst/>
          </a:prstGeom>
          <a:noFill/>
          <a:ln>
            <a:noFill/>
          </a:ln>
        </p:spPr>
      </p:pic>
      <p:pic>
        <p:nvPicPr>
          <p:cNvPr id="4" name="8 Resim"/>
          <p:cNvPicPr>
            <a:picLocks noChangeAspect="1"/>
          </p:cNvPicPr>
          <p:nvPr/>
        </p:nvPicPr>
        <p:blipFill>
          <a:blip r:embed="rId5">
            <a:lum/>
            <a:alphaModFix/>
          </a:blip>
          <a:srcRect/>
          <a:stretch>
            <a:fillRect/>
          </a:stretch>
        </p:blipFill>
        <p:spPr>
          <a:xfrm>
            <a:off x="1150200" y="139680"/>
            <a:ext cx="4231440" cy="3024000"/>
          </a:xfrm>
          <a:prstGeom prst="rect">
            <a:avLst/>
          </a:prstGeom>
          <a:noFill/>
          <a:ln>
            <a:noFill/>
          </a:ln>
        </p:spPr>
      </p:pic>
      <p:pic>
        <p:nvPicPr>
          <p:cNvPr id="5" name="6 İçerik Yer Tutucusu"/>
          <p:cNvPicPr>
            <a:picLocks noChangeAspect="1"/>
          </p:cNvPicPr>
          <p:nvPr/>
        </p:nvPicPr>
        <p:blipFill>
          <a:blip r:embed="rId6">
            <a:lum/>
            <a:alphaModFix/>
          </a:blip>
          <a:srcRect/>
          <a:stretch>
            <a:fillRect/>
          </a:stretch>
        </p:blipFill>
        <p:spPr>
          <a:xfrm>
            <a:off x="5826240" y="4331520"/>
            <a:ext cx="2884320" cy="2127600"/>
          </a:xfrm>
          <a:prstGeom prst="rect">
            <a:avLst/>
          </a:prstGeom>
          <a:noFill/>
          <a:ln>
            <a:noFill/>
          </a:ln>
        </p:spPr>
      </p:pic>
      <p:pic>
        <p:nvPicPr>
          <p:cNvPr id="6" name="5 İçerik Yer Tutucusu"/>
          <p:cNvPicPr>
            <a:picLocks noChangeAspect="1"/>
          </p:cNvPicPr>
          <p:nvPr/>
        </p:nvPicPr>
        <p:blipFill>
          <a:blip r:embed="rId7">
            <a:lum/>
            <a:alphaModFix/>
          </a:blip>
          <a:srcRect/>
          <a:stretch>
            <a:fillRect/>
          </a:stretch>
        </p:blipFill>
        <p:spPr>
          <a:xfrm>
            <a:off x="1247040" y="3974399"/>
            <a:ext cx="4038119" cy="2578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page174">
    <p:spTree>
      <p:nvGrpSpPr>
        <p:cNvPr id="1" name=""/>
        <p:cNvGrpSpPr/>
        <p:nvPr/>
      </p:nvGrpSpPr>
      <p:grpSpPr>
        <a:xfrm>
          <a:off x="0" y="0"/>
          <a:ext cx="0" cy="0"/>
          <a:chOff x="0" y="0"/>
          <a:chExt cx="0" cy="0"/>
        </a:xfrm>
      </p:grpSpPr>
      <p:sp>
        <p:nvSpPr>
          <p:cNvPr id="2" name="Dikdörtgen 2"/>
          <p:cNvSpPr/>
          <p:nvPr/>
        </p:nvSpPr>
        <p:spPr>
          <a:xfrm>
            <a:off x="2440080" y="5280120"/>
            <a:ext cx="85233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17.05.2016 tarihinde T.C. Millî Eğitim Bakanlığı (MEB) ve T.C. Sağlık Bakanlığı (SB)  arasında “Okul Sağlığı Hizmetleri İşbirliği Protokolü” imzalanmıştır.</a:t>
            </a:r>
          </a:p>
        </p:txBody>
      </p:sp>
      <p:pic>
        <p:nvPicPr>
          <p:cNvPr id="3" name="Resim 7"/>
          <p:cNvPicPr>
            <a:picLocks noChangeAspect="1"/>
          </p:cNvPicPr>
          <p:nvPr/>
        </p:nvPicPr>
        <p:blipFill>
          <a:blip r:embed="rId3">
            <a:lum/>
            <a:alphaModFix/>
          </a:blip>
          <a:srcRect/>
          <a:stretch>
            <a:fillRect/>
          </a:stretch>
        </p:blipFill>
        <p:spPr>
          <a:xfrm>
            <a:off x="3276720" y="1328040"/>
            <a:ext cx="6237000" cy="3690000"/>
          </a:xfrm>
          <a:prstGeom prst="rect">
            <a:avLst/>
          </a:prstGeom>
          <a:noFill/>
          <a:ln>
            <a:noFill/>
          </a:ln>
        </p:spPr>
      </p:pic>
      <p:grpSp>
        <p:nvGrpSpPr>
          <p:cNvPr id="4" name="Grup 6"/>
          <p:cNvGrpSpPr/>
          <p:nvPr/>
        </p:nvGrpSpPr>
        <p:grpSpPr>
          <a:xfrm>
            <a:off x="2523240" y="123480"/>
            <a:ext cx="7745760" cy="906119"/>
            <a:chOff x="2523240" y="123480"/>
            <a:chExt cx="7745760" cy="906119"/>
          </a:xfrm>
        </p:grpSpPr>
        <p:sp>
          <p:nvSpPr>
            <p:cNvPr id="5" name="Yuvarlatılmış Dikdörtgen 8"/>
            <p:cNvSpPr/>
            <p:nvPr/>
          </p:nvSpPr>
          <p:spPr>
            <a:xfrm>
              <a:off x="2523240" y="1234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59960" y="1548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page175">
    <p:spTree>
      <p:nvGrpSpPr>
        <p:cNvPr id="1" name=""/>
        <p:cNvGrpSpPr/>
        <p:nvPr/>
      </p:nvGrpSpPr>
      <p:grpSpPr>
        <a:xfrm>
          <a:off x="0" y="0"/>
          <a:ext cx="0" cy="0"/>
          <a:chOff x="0" y="0"/>
          <a:chExt cx="0" cy="0"/>
        </a:xfrm>
      </p:grpSpPr>
      <p:sp>
        <p:nvSpPr>
          <p:cNvPr id="2" name="Unvan 3"/>
          <p:cNvSpPr txBox="1">
            <a:spLocks noGrp="1"/>
          </p:cNvSpPr>
          <p:nvPr>
            <p:ph type="title" idx="4294967295"/>
          </p:nvPr>
        </p:nvSpPr>
        <p:spPr>
          <a:xfrm>
            <a:off x="1180440" y="1101600"/>
            <a:ext cx="4035240" cy="6638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4400"/>
              <a:t>                            </a:t>
            </a:r>
            <a:br>
              <a:rPr lang="tr-TR" sz="4400"/>
            </a:br>
            <a:r>
              <a:rPr lang="tr-TR" sz="4400"/>
              <a:t/>
            </a:r>
            <a:br>
              <a:rPr lang="tr-TR" sz="4400"/>
            </a:br>
            <a:r>
              <a:rPr lang="tr-TR" sz="4400"/>
              <a:t/>
            </a:r>
            <a:br>
              <a:rPr lang="tr-TR" sz="4400"/>
            </a:br>
            <a:r>
              <a:rPr lang="tr-TR" sz="2800">
                <a:latin typeface="Calibri" pitchFamily="18"/>
              </a:rPr>
              <a:t>                               </a:t>
            </a:r>
            <a:r>
              <a:rPr lang="tr-TR" sz="3600" b="1"/>
              <a:t/>
            </a:r>
            <a:br>
              <a:rPr lang="tr-TR" sz="3600" b="1"/>
            </a:br>
            <a:r>
              <a:rPr lang="tr-TR" sz="3600" b="1"/>
              <a:t/>
            </a:r>
            <a:br>
              <a:rPr lang="tr-TR" sz="3600" b="1"/>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r>
            <a:br>
              <a:rPr lang="tr-TR" sz="2700">
                <a:latin typeface="Calibri" pitchFamily="18"/>
              </a:rPr>
            </a:br>
            <a:r>
              <a:rPr lang="tr-TR" sz="2700">
                <a:latin typeface="Calibri" pitchFamily="18"/>
              </a:rPr>
              <a:t>  </a:t>
            </a:r>
            <a:r>
              <a:rPr lang="tr-TR" sz="3600" b="1">
                <a:latin typeface="Calibri" pitchFamily="18"/>
              </a:rPr>
              <a:t/>
            </a:r>
            <a:br>
              <a:rPr lang="tr-TR" sz="3600" b="1">
                <a:latin typeface="Calibri" pitchFamily="18"/>
              </a:rPr>
            </a:br>
            <a:r>
              <a:rPr lang="tr-TR" sz="3600" b="1">
                <a:latin typeface="Calibri" pitchFamily="18"/>
              </a:rPr>
              <a:t/>
            </a:r>
            <a:br>
              <a:rPr lang="tr-TR" sz="3600" b="1">
                <a:latin typeface="Calibri" pitchFamily="18"/>
              </a:rPr>
            </a:br>
            <a:r>
              <a:rPr lang="tr-TR" sz="3600" b="1">
                <a:latin typeface="Calibri" pitchFamily="18"/>
              </a:rPr>
              <a:t>OKUL SAĞLIĞI NEDİR?</a:t>
            </a:r>
          </a:p>
        </p:txBody>
      </p:sp>
      <p:sp>
        <p:nvSpPr>
          <p:cNvPr id="3" name="İçerik Yer Tutucusu 4"/>
          <p:cNvSpPr txBox="1">
            <a:spLocks noGrp="1"/>
          </p:cNvSpPr>
          <p:nvPr>
            <p:ph type="body" idx="4294967295"/>
          </p:nvPr>
        </p:nvSpPr>
        <p:spPr>
          <a:xfrm>
            <a:off x="1180440" y="1175400"/>
            <a:ext cx="10644120" cy="211680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2400">
              <a:latin typeface="Calibri" pitchFamily="18"/>
            </a:endParaRPr>
          </a:p>
          <a:p>
            <a:pPr marL="0" lvl="0" indent="0">
              <a:spcBef>
                <a:spcPts val="1001"/>
              </a:spcBef>
              <a:buNone/>
            </a:pPr>
            <a:endParaRPr lang="tr-TR" sz="2400">
              <a:latin typeface="Calibri" pitchFamily="18"/>
            </a:endParaRPr>
          </a:p>
          <a:p>
            <a:pPr marL="0" lvl="0" indent="0">
              <a:spcBef>
                <a:spcPts val="1001"/>
              </a:spcBef>
              <a:buFont typeface="Arial" pitchFamily="32"/>
              <a:buChar char="•"/>
            </a:pPr>
            <a:r>
              <a:rPr lang="tr-TR" sz="2400">
                <a:latin typeface="Calibri" pitchFamily="18"/>
              </a:rPr>
              <a:t>Okul sağlığı; öğrencilerin ve okul çalışanlarının sağlığının değerlendirilmesi, geliştirilmesi,</a:t>
            </a:r>
          </a:p>
          <a:p>
            <a:pPr marL="0" lvl="0" indent="0">
              <a:spcBef>
                <a:spcPts val="1001"/>
              </a:spcBef>
              <a:buFont typeface="Arial" pitchFamily="32"/>
              <a:buChar char="•"/>
            </a:pPr>
            <a:r>
              <a:rPr lang="tr-TR" sz="2400">
                <a:latin typeface="Calibri" pitchFamily="18"/>
              </a:rPr>
              <a:t>Sağlıklı okul yaşamının sağlanması ve sürdürülmesi;</a:t>
            </a:r>
          </a:p>
          <a:p>
            <a:pPr marL="0" lvl="0" indent="0">
              <a:spcBef>
                <a:spcPts val="1001"/>
              </a:spcBef>
              <a:buFont typeface="Arial" pitchFamily="32"/>
              <a:buChar char="•"/>
            </a:pPr>
            <a:r>
              <a:rPr lang="tr-TR" sz="2400">
                <a:latin typeface="Calibri" pitchFamily="18"/>
              </a:rPr>
              <a:t>Öğrenciye ve dolayısıyla topluma sağlık eğitiminin verilmesi için yapılan çalışmaların tümü olarak tanımlanmaktadır.</a:t>
            </a:r>
            <a:r>
              <a:rPr lang="tr-TR">
                <a:latin typeface="Calibri" pitchFamily="18"/>
              </a:rPr>
              <a:t/>
            </a:r>
            <a:br>
              <a:rPr lang="tr-TR">
                <a:latin typeface="Calibri" pitchFamily="18"/>
              </a:rPr>
            </a:br>
            <a:endParaRPr lang="tr-TR">
              <a:latin typeface="Calibri" pitchFamily="18"/>
            </a:endParaRPr>
          </a:p>
        </p:txBody>
      </p:sp>
      <p:sp>
        <p:nvSpPr>
          <p:cNvPr id="4" name="Unvan 1"/>
          <p:cNvSpPr/>
          <p:nvPr/>
        </p:nvSpPr>
        <p:spPr>
          <a:xfrm>
            <a:off x="1233360" y="3396960"/>
            <a:ext cx="1696320" cy="587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l" rtl="0" hangingPunct="1">
              <a:lnSpc>
                <a:spcPct val="90000"/>
              </a:lnSpc>
              <a:spcBef>
                <a:spcPts val="0"/>
              </a:spcBef>
              <a:spcAft>
                <a:spcPts val="0"/>
              </a:spcAft>
              <a:buNone/>
              <a:tabLst/>
              <a:defRPr sz="1800"/>
            </a:pPr>
            <a:r>
              <a:rPr lang="tr-TR" sz="3200" b="1" i="0" u="none" strike="noStrike" kern="1200" spc="0">
                <a:ln>
                  <a:noFill/>
                </a:ln>
                <a:solidFill>
                  <a:srgbClr val="000000"/>
                </a:solidFill>
                <a:latin typeface="Calibri" pitchFamily="18"/>
                <a:ea typeface="Microsoft YaHei" pitchFamily="2"/>
                <a:cs typeface="Arial" pitchFamily="34"/>
              </a:rPr>
              <a:t>   </a:t>
            </a:r>
            <a:br>
              <a:rPr lang="tr-TR" sz="3200" b="1" i="0" u="none" strike="noStrike" kern="1200" spc="0">
                <a:ln>
                  <a:noFill/>
                </a:ln>
                <a:solidFill>
                  <a:srgbClr val="000000"/>
                </a:solidFill>
                <a:latin typeface="Calibri" pitchFamily="18"/>
                <a:ea typeface="Microsoft YaHei" pitchFamily="2"/>
                <a:cs typeface="Arial" pitchFamily="34"/>
              </a:rPr>
            </a:br>
            <a:r>
              <a:rPr lang="tr-TR" sz="3200" b="1" i="0" u="none" strike="noStrike" kern="1200" spc="0">
                <a:ln>
                  <a:noFill/>
                </a:ln>
                <a:solidFill>
                  <a:srgbClr val="000000"/>
                </a:solidFill>
                <a:latin typeface="Calibri" pitchFamily="18"/>
                <a:ea typeface="Microsoft YaHei" pitchFamily="2"/>
                <a:cs typeface="Arial" pitchFamily="34"/>
              </a:rPr>
              <a:t>AMAÇ:</a:t>
            </a:r>
          </a:p>
        </p:txBody>
      </p:sp>
      <p:sp>
        <p:nvSpPr>
          <p:cNvPr id="5" name="İçerik Yer Tutucusu 2"/>
          <p:cNvSpPr/>
          <p:nvPr/>
        </p:nvSpPr>
        <p:spPr>
          <a:xfrm>
            <a:off x="1203840" y="3366360"/>
            <a:ext cx="10620360" cy="312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C60000"/>
            </a:solid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endParaRPr lang="tr-TR" sz="20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90000"/>
              </a:lnSpc>
              <a:spcBef>
                <a:spcPts val="1001"/>
              </a:spcBef>
              <a:spcAft>
                <a:spcPts val="0"/>
              </a:spcAft>
              <a:buNone/>
              <a:tabLst/>
              <a:defRPr sz="1800"/>
            </a:pPr>
            <a:endParaRPr lang="tr-TR" sz="20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90000"/>
              </a:lnSpc>
              <a:spcBef>
                <a:spcPts val="1001"/>
              </a:spcBef>
              <a:spcAft>
                <a:spcPts val="0"/>
              </a:spcAft>
              <a:buSzPct val="45000"/>
              <a:buFont typeface="Arial" pitchFamily="32"/>
              <a:buChar char="•"/>
              <a:tabLst/>
              <a:defRPr sz="1800"/>
            </a:pPr>
            <a:r>
              <a:rPr lang="tr-TR" sz="2000" b="0" i="0" u="none" strike="noStrike" kern="1200" spc="0">
                <a:ln>
                  <a:noFill/>
                </a:ln>
                <a:solidFill>
                  <a:srgbClr val="000000"/>
                </a:solidFill>
                <a:latin typeface="Calibri" pitchFamily="18"/>
                <a:ea typeface="Microsoft YaHei" pitchFamily="2"/>
                <a:cs typeface="Mangal" pitchFamily="2"/>
              </a:rPr>
              <a:t>Toplumda okul çağındaki bütün çocukların olabilecek en iyi bedensel, ruhsal ve toplumsal sağlığa kavuşmalarını sağlamak ve sürdürmek;</a:t>
            </a:r>
          </a:p>
          <a:p>
            <a:pPr marL="0" marR="0" lvl="0" indent="0" algn="l" rtl="0" hangingPunct="1">
              <a:lnSpc>
                <a:spcPct val="90000"/>
              </a:lnSpc>
              <a:spcBef>
                <a:spcPts val="1001"/>
              </a:spcBef>
              <a:spcAft>
                <a:spcPts val="0"/>
              </a:spcAft>
              <a:buSzPct val="45000"/>
              <a:buFont typeface="Arial" pitchFamily="32"/>
              <a:buChar char="•"/>
              <a:tabLst/>
              <a:defRPr sz="1800"/>
            </a:pPr>
            <a:r>
              <a:rPr lang="tr-TR" sz="2000" b="0" i="0" u="none" strike="noStrike" kern="1200" spc="0">
                <a:ln>
                  <a:noFill/>
                </a:ln>
                <a:solidFill>
                  <a:srgbClr val="000000"/>
                </a:solidFill>
                <a:latin typeface="Calibri" pitchFamily="18"/>
                <a:ea typeface="Microsoft YaHei" pitchFamily="2"/>
                <a:cs typeface="Mangal" pitchFamily="2"/>
              </a:rPr>
              <a:t>Okul çocuklarının sağlıklı bir çevrede gelişimini sağlamak</a:t>
            </a:r>
          </a:p>
          <a:p>
            <a:pPr marL="0" marR="0" lvl="0" indent="0" algn="l" rtl="0" hangingPunct="1">
              <a:lnSpc>
                <a:spcPct val="90000"/>
              </a:lnSpc>
              <a:spcBef>
                <a:spcPts val="1001"/>
              </a:spcBef>
              <a:spcAft>
                <a:spcPts val="0"/>
              </a:spcAft>
              <a:buSzPct val="45000"/>
              <a:buFont typeface="Arial" pitchFamily="32"/>
              <a:buChar char="•"/>
              <a:tabLst/>
              <a:defRPr sz="1800"/>
            </a:pPr>
            <a:r>
              <a:rPr lang="tr-TR" sz="2000" b="0" i="0" u="none" strike="noStrike" kern="1200" spc="0">
                <a:ln>
                  <a:noFill/>
                </a:ln>
                <a:solidFill>
                  <a:srgbClr val="000000"/>
                </a:solidFill>
                <a:latin typeface="Calibri" pitchFamily="18"/>
                <a:ea typeface="Microsoft YaHei" pitchFamily="2"/>
                <a:cs typeface="Mangal" pitchFamily="2"/>
              </a:rPr>
              <a:t>Çocukların, ailelerinin ve toplumun sağlık düzeyini yükseltmektir.</a:t>
            </a:r>
          </a:p>
          <a:p>
            <a:pPr marL="0" marR="0" lvl="0" indent="0" algn="l" rtl="0" hangingPunct="1">
              <a:lnSpc>
                <a:spcPct val="90000"/>
              </a:lnSpc>
              <a:spcBef>
                <a:spcPts val="1001"/>
              </a:spcBef>
              <a:spcAft>
                <a:spcPts val="0"/>
              </a:spcAft>
              <a:buSzPct val="45000"/>
              <a:buFont typeface="Arial" pitchFamily="32"/>
              <a:buChar char="•"/>
              <a:tabLst/>
              <a:defRPr sz="1800"/>
            </a:pPr>
            <a:r>
              <a:rPr lang="tr-TR" sz="2000" b="0" i="0" u="none" strike="noStrike" kern="1200" spc="0">
                <a:ln>
                  <a:noFill/>
                </a:ln>
                <a:solidFill>
                  <a:srgbClr val="000000"/>
                </a:solidFill>
                <a:latin typeface="Calibri" pitchFamily="18"/>
                <a:ea typeface="Microsoft YaHei" pitchFamily="2"/>
                <a:cs typeface="Mangal" pitchFamily="2"/>
              </a:rPr>
              <a:t>Çağdaş okul sağlığı hizmetlerinin öğrenci sağlığı, okul çevresi, sağlık eğitimi ve okul çalışanlarının  çağdaş okul sağlığı programlarında bütüncül yaklaşım büyük önem taşımaktadır.</a:t>
            </a:r>
          </a:p>
        </p:txBody>
      </p:sp>
      <p:grpSp>
        <p:nvGrpSpPr>
          <p:cNvPr id="6" name="Grup 5"/>
          <p:cNvGrpSpPr/>
          <p:nvPr/>
        </p:nvGrpSpPr>
        <p:grpSpPr>
          <a:xfrm>
            <a:off x="2523240" y="123480"/>
            <a:ext cx="7745760" cy="906119"/>
            <a:chOff x="2523240" y="123480"/>
            <a:chExt cx="7745760" cy="906119"/>
          </a:xfrm>
        </p:grpSpPr>
        <p:sp>
          <p:nvSpPr>
            <p:cNvPr id="7" name="Yuvarlatılmış Dikdörtgen 6"/>
            <p:cNvSpPr/>
            <p:nvPr/>
          </p:nvSpPr>
          <p:spPr>
            <a:xfrm>
              <a:off x="2523240" y="1234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559960" y="1548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Program Bileşenleri">
    <p:spTree>
      <p:nvGrpSpPr>
        <p:cNvPr id="1" name=""/>
        <p:cNvGrpSpPr/>
        <p:nvPr/>
      </p:nvGrpSpPr>
      <p:grpSpPr>
        <a:xfrm>
          <a:off x="0" y="0"/>
          <a:ext cx="0" cy="0"/>
          <a:chOff x="0" y="0"/>
          <a:chExt cx="0" cy="0"/>
        </a:xfrm>
      </p:grpSpPr>
      <p:sp>
        <p:nvSpPr>
          <p:cNvPr id="2" name="Unvan 19"/>
          <p:cNvSpPr txBox="1">
            <a:spLocks noGrp="1"/>
          </p:cNvSpPr>
          <p:nvPr>
            <p:ph type="title" idx="4294967295"/>
          </p:nvPr>
        </p:nvSpPr>
        <p:spPr>
          <a:xfrm>
            <a:off x="4161960" y="955799"/>
            <a:ext cx="3924360" cy="6166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600" b="1">
                <a:latin typeface="Calibri" pitchFamily="18"/>
              </a:rPr>
              <a:t>Program Bileşenleri</a:t>
            </a:r>
          </a:p>
        </p:txBody>
      </p:sp>
      <p:sp>
        <p:nvSpPr>
          <p:cNvPr id="3" name="Oval 20"/>
          <p:cNvSpPr/>
          <p:nvPr/>
        </p:nvSpPr>
        <p:spPr>
          <a:xfrm>
            <a:off x="5009040" y="3016440"/>
            <a:ext cx="2415960" cy="2080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5B9BD5"/>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alibri" pitchFamily="18"/>
                <a:ea typeface="Microsoft YaHei" pitchFamily="2"/>
                <a:cs typeface="Mangal" pitchFamily="2"/>
              </a:rPr>
              <a:t>OKULDA SAĞLIĞIN KORUNMASI VE GELİŞTİRİLMESİ PROGRAMI</a:t>
            </a:r>
          </a:p>
        </p:txBody>
      </p:sp>
      <p:grpSp>
        <p:nvGrpSpPr>
          <p:cNvPr id="4" name="Grup 21"/>
          <p:cNvGrpSpPr/>
          <p:nvPr/>
        </p:nvGrpSpPr>
        <p:grpSpPr>
          <a:xfrm>
            <a:off x="2177280" y="18000"/>
            <a:ext cx="7745760" cy="906119"/>
            <a:chOff x="2177280" y="18000"/>
            <a:chExt cx="7745760" cy="906119"/>
          </a:xfrm>
        </p:grpSpPr>
        <p:sp>
          <p:nvSpPr>
            <p:cNvPr id="5" name="Yuvarlatılmış Dikdörtgen 22"/>
            <p:cNvSpPr/>
            <p:nvPr/>
          </p:nvSpPr>
          <p:spPr>
            <a:xfrm>
              <a:off x="2177280" y="1800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213640" y="493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grpSp>
        <p:nvGrpSpPr>
          <p:cNvPr id="7" name="Diyagram 1"/>
          <p:cNvGrpSpPr/>
          <p:nvPr/>
        </p:nvGrpSpPr>
        <p:grpSpPr>
          <a:xfrm>
            <a:off x="2153160" y="1572840"/>
            <a:ext cx="8127720" cy="5092200"/>
            <a:chOff x="2153160" y="1572840"/>
            <a:chExt cx="8127720" cy="5092200"/>
          </a:xfrm>
        </p:grpSpPr>
        <p:pic>
          <p:nvPicPr>
            <p:cNvPr id="8" name="{E4E51A26-EE6F-440C-8827-8CCB8E815392}"/>
            <p:cNvPicPr>
              <a:picLocks noChangeAspect="1"/>
            </p:cNvPicPr>
            <p:nvPr/>
          </p:nvPicPr>
          <p:blipFill>
            <a:blip>
              <a:lum/>
              <a:alphaModFix/>
            </a:blip>
            <a:srcRect/>
            <a:stretch>
              <a:fillRect/>
            </a:stretch>
          </p:blipFill>
          <p:spPr>
            <a:xfrm>
              <a:off x="6217200" y="1572840"/>
              <a:ext cx="1354320" cy="5092200"/>
            </a:xfrm>
            <a:prstGeom prst="rect">
              <a:avLst/>
            </a:prstGeom>
            <a:noFill/>
            <a:ln>
              <a:noFill/>
            </a:ln>
          </p:spPr>
        </p:pic>
        <p:pic>
          <p:nvPicPr>
            <p:cNvPr id="9" name="{BBBF4081-B587-48E2-B1FB-496F781AC9BC}"/>
            <p:cNvPicPr>
              <a:picLocks noChangeAspect="1"/>
            </p:cNvPicPr>
            <p:nvPr/>
          </p:nvPicPr>
          <p:blipFill>
            <a:blip>
              <a:lum/>
              <a:alphaModFix/>
            </a:blip>
            <a:srcRect/>
            <a:stretch>
              <a:fillRect/>
            </a:stretch>
          </p:blipFill>
          <p:spPr>
            <a:xfrm>
              <a:off x="4862520" y="1572840"/>
              <a:ext cx="1354320" cy="5092200"/>
            </a:xfrm>
            <a:prstGeom prst="rect">
              <a:avLst/>
            </a:prstGeom>
            <a:noFill/>
            <a:ln>
              <a:noFill/>
            </a:ln>
          </p:spPr>
        </p:pic>
        <p:pic>
          <p:nvPicPr>
            <p:cNvPr id="10" name="{4E67339B-2D95-45BE-AE32-5571A27E00DE}"/>
            <p:cNvPicPr>
              <a:picLocks noChangeAspect="1"/>
            </p:cNvPicPr>
            <p:nvPr/>
          </p:nvPicPr>
          <p:blipFill>
            <a:blip>
              <a:lum/>
              <a:alphaModFix/>
            </a:blip>
            <a:srcRect/>
            <a:stretch>
              <a:fillRect/>
            </a:stretch>
          </p:blipFill>
          <p:spPr>
            <a:xfrm>
              <a:off x="3507839" y="1572840"/>
              <a:ext cx="1354320" cy="5092200"/>
            </a:xfrm>
            <a:prstGeom prst="rect">
              <a:avLst/>
            </a:prstGeom>
            <a:noFill/>
            <a:ln>
              <a:noFill/>
            </a:ln>
          </p:spPr>
        </p:pic>
        <p:pic>
          <p:nvPicPr>
            <p:cNvPr id="11" name="{2BF7DF01-A9DF-49CC-83F4-CDC937516155}"/>
            <p:cNvPicPr>
              <a:picLocks noChangeAspect="1"/>
            </p:cNvPicPr>
            <p:nvPr/>
          </p:nvPicPr>
          <p:blipFill>
            <a:blip>
              <a:lum/>
              <a:alphaModFix/>
            </a:blip>
            <a:srcRect/>
            <a:stretch>
              <a:fillRect/>
            </a:stretch>
          </p:blipFill>
          <p:spPr>
            <a:xfrm>
              <a:off x="8926560" y="1572840"/>
              <a:ext cx="1354320" cy="5092200"/>
            </a:xfrm>
            <a:prstGeom prst="rect">
              <a:avLst/>
            </a:prstGeom>
            <a:noFill/>
            <a:ln>
              <a:noFill/>
            </a:ln>
          </p:spPr>
        </p:pic>
        <p:pic>
          <p:nvPicPr>
            <p:cNvPr id="12" name="{1A7B68A4-AE98-40AC-B106-131FB26AB076}"/>
            <p:cNvPicPr>
              <a:picLocks noChangeAspect="1"/>
            </p:cNvPicPr>
            <p:nvPr/>
          </p:nvPicPr>
          <p:blipFill>
            <a:blip>
              <a:lum/>
              <a:alphaModFix/>
            </a:blip>
            <a:srcRect/>
            <a:stretch>
              <a:fillRect/>
            </a:stretch>
          </p:blipFill>
          <p:spPr>
            <a:xfrm>
              <a:off x="2153160" y="1572840"/>
              <a:ext cx="1354320" cy="5092200"/>
            </a:xfrm>
            <a:prstGeom prst="rect">
              <a:avLst/>
            </a:prstGeom>
            <a:noFill/>
            <a:ln>
              <a:noFill/>
            </a:ln>
          </p:spPr>
        </p:pic>
        <p:pic>
          <p:nvPicPr>
            <p:cNvPr id="13" name="{E4E15EF5-D5FE-41BF-8679-70CFCA3C1F2B}"/>
            <p:cNvPicPr>
              <a:picLocks noChangeAspect="1"/>
            </p:cNvPicPr>
            <p:nvPr/>
          </p:nvPicPr>
          <p:blipFill>
            <a:blip>
              <a:lum/>
              <a:alphaModFix/>
            </a:blip>
            <a:srcRect/>
            <a:stretch>
              <a:fillRect/>
            </a:stretch>
          </p:blipFill>
          <p:spPr>
            <a:xfrm>
              <a:off x="7571880" y="1572840"/>
              <a:ext cx="1354320" cy="50922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page177">
    <p:spTree>
      <p:nvGrpSpPr>
        <p:cNvPr id="1" name=""/>
        <p:cNvGrpSpPr/>
        <p:nvPr/>
      </p:nvGrpSpPr>
      <p:grpSpPr>
        <a:xfrm>
          <a:off x="0" y="0"/>
          <a:ext cx="0" cy="0"/>
          <a:chOff x="0" y="0"/>
          <a:chExt cx="0" cy="0"/>
        </a:xfrm>
      </p:grpSpPr>
      <p:sp>
        <p:nvSpPr>
          <p:cNvPr id="2" name="Rectangle 2"/>
          <p:cNvSpPr/>
          <p:nvPr/>
        </p:nvSpPr>
        <p:spPr>
          <a:xfrm>
            <a:off x="-599760" y="-6840"/>
            <a:ext cx="2126880" cy="274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algn="l" rtl="0" hangingPunct="0">
              <a:lnSpc>
                <a:spcPct val="100000"/>
              </a:lnSpc>
              <a:spcBef>
                <a:spcPts val="0"/>
              </a:spcBef>
              <a:spcAft>
                <a:spcPts val="0"/>
              </a:spcAft>
              <a:buNone/>
              <a:tabLst/>
              <a:defRPr sz="1800"/>
            </a:pPr>
            <a:r>
              <a:rPr lang="tr-TR" sz="1200" b="0" i="0" u="none" strike="noStrike" kern="1200" spc="0">
                <a:ln>
                  <a:noFill/>
                </a:ln>
                <a:solidFill>
                  <a:srgbClr val="000000"/>
                </a:solidFill>
                <a:latin typeface="Times New Roman" pitchFamily="18"/>
                <a:ea typeface="Andale Sans UI" pitchFamily="2"/>
                <a:cs typeface="Times New Roman" pitchFamily="18"/>
              </a:rPr>
              <a:t>                                                   </a:t>
            </a:r>
          </a:p>
        </p:txBody>
      </p:sp>
      <p:sp>
        <p:nvSpPr>
          <p:cNvPr id="3" name="Rectangle 4"/>
          <p:cNvSpPr txBox="1">
            <a:spLocks noGrp="1"/>
          </p:cNvSpPr>
          <p:nvPr>
            <p:ph type="title" idx="4294967295"/>
          </p:nvPr>
        </p:nvSpPr>
        <p:spPr>
          <a:xfrm>
            <a:off x="3346919" y="805680"/>
            <a:ext cx="5181120" cy="1236599"/>
          </a:xfrm>
        </p:spPr>
        <p:txBody>
          <a:bodyPr lIns="91440" tIns="45720" rIns="91440" bIns="4572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lnSpc>
                <a:spcPct val="100000"/>
              </a:lnSpc>
              <a:buNone/>
            </a:pPr>
            <a:r>
              <a:rPr lang="tr-TR" sz="3600">
                <a:latin typeface="Calibri" pitchFamily="18"/>
                <a:cs typeface="Times New Roman" pitchFamily="18"/>
              </a:rPr>
              <a:t>  </a:t>
            </a:r>
            <a:r>
              <a:rPr lang="tr-TR" sz="3200" b="1">
                <a:latin typeface="Calibri" pitchFamily="18"/>
                <a:cs typeface="Times New Roman" pitchFamily="18"/>
              </a:rPr>
              <a:t>İLÇE PROGRAM İŞLEYİŞİ</a:t>
            </a:r>
            <a:r>
              <a:rPr lang="tr-TR" sz="3600">
                <a:latin typeface="Calibri" pitchFamily="18"/>
                <a:cs typeface="Times New Roman" pitchFamily="18"/>
              </a:rPr>
              <a:t>                                                 </a:t>
            </a:r>
          </a:p>
        </p:txBody>
      </p:sp>
      <p:sp>
        <p:nvSpPr>
          <p:cNvPr id="4" name="Dikdörtgen 2"/>
          <p:cNvSpPr/>
          <p:nvPr/>
        </p:nvSpPr>
        <p:spPr>
          <a:xfrm>
            <a:off x="4555800" y="1895400"/>
            <a:ext cx="2451240" cy="82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0000"/>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2000" b="1" i="0" u="none" strike="noStrike" kern="1200" spc="0">
                <a:ln>
                  <a:noFill/>
                </a:ln>
                <a:solidFill>
                  <a:srgbClr val="FFFFFF"/>
                </a:solidFill>
                <a:latin typeface="Calibri" pitchFamily="18"/>
                <a:ea typeface="Microsoft YaHei" pitchFamily="2"/>
                <a:cs typeface="Mangal" pitchFamily="2"/>
              </a:rPr>
              <a:t>KAYMAKAM</a:t>
            </a:r>
          </a:p>
        </p:txBody>
      </p:sp>
      <p:sp>
        <p:nvSpPr>
          <p:cNvPr id="5" name="Dikdörtgen 3"/>
          <p:cNvSpPr/>
          <p:nvPr/>
        </p:nvSpPr>
        <p:spPr>
          <a:xfrm>
            <a:off x="7007759" y="3142079"/>
            <a:ext cx="2797200" cy="898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B2F3"/>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2000" b="1" i="0" u="none" strike="noStrike" kern="1200" spc="0">
                <a:ln>
                  <a:noFill/>
                </a:ln>
                <a:solidFill>
                  <a:srgbClr val="FFFFFF"/>
                </a:solidFill>
                <a:latin typeface="Calibri" pitchFamily="18"/>
                <a:ea typeface="Microsoft YaHei" pitchFamily="2"/>
                <a:cs typeface="Mangal" pitchFamily="2"/>
              </a:rPr>
              <a:t>İLÇE MİLLİ EĞİTİM MÜDÜRÜ</a:t>
            </a:r>
          </a:p>
        </p:txBody>
      </p:sp>
      <p:sp>
        <p:nvSpPr>
          <p:cNvPr id="6" name="Dikdörtgen 4"/>
          <p:cNvSpPr/>
          <p:nvPr/>
        </p:nvSpPr>
        <p:spPr>
          <a:xfrm>
            <a:off x="1973160" y="3138119"/>
            <a:ext cx="2671920" cy="914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6CAC6"/>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2000" b="1" i="0" u="none" strike="noStrike" kern="1200" spc="0">
                <a:ln>
                  <a:noFill/>
                </a:ln>
                <a:solidFill>
                  <a:srgbClr val="FFFFFF"/>
                </a:solidFill>
                <a:latin typeface="Calibri" pitchFamily="18"/>
                <a:ea typeface="Microsoft YaHei" pitchFamily="2"/>
                <a:cs typeface="Mangal" pitchFamily="2"/>
              </a:rPr>
              <a:t>İLÇE SAĞLIK MÜDÜRÜ</a:t>
            </a:r>
          </a:p>
        </p:txBody>
      </p:sp>
      <p:sp>
        <p:nvSpPr>
          <p:cNvPr id="7" name="Sol Ayraç 5"/>
          <p:cNvSpPr/>
          <p:nvPr/>
        </p:nvSpPr>
        <p:spPr>
          <a:xfrm rot="5400000">
            <a:off x="1100880" y="2667960"/>
            <a:ext cx="503280" cy="436464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6480">
            <a:solidFill>
              <a:srgbClr val="5B9BD5"/>
            </a:solidFill>
            <a:prstDash val="solid"/>
            <a:miter/>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Dikdörtgen 6"/>
          <p:cNvSpPr/>
          <p:nvPr/>
        </p:nvSpPr>
        <p:spPr>
          <a:xfrm>
            <a:off x="4181039" y="4686840"/>
            <a:ext cx="2982239" cy="696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B050"/>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alibri" pitchFamily="18"/>
                <a:ea typeface="Microsoft YaHei" pitchFamily="2"/>
                <a:cs typeface="Mangal" pitchFamily="2"/>
              </a:rPr>
              <a:t>İLÇE OKUL SAĞLIĞI KURULU</a:t>
            </a:r>
          </a:p>
        </p:txBody>
      </p:sp>
      <p:sp>
        <p:nvSpPr>
          <p:cNvPr id="9" name="Aşağı Ok 7"/>
          <p:cNvSpPr/>
          <p:nvPr/>
        </p:nvSpPr>
        <p:spPr>
          <a:xfrm>
            <a:off x="5473440" y="5443200"/>
            <a:ext cx="313920" cy="5781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5B9BD5"/>
          </a:solidFill>
          <a:ln w="12600">
            <a:solidFill>
              <a:srgbClr val="43729D"/>
            </a:solidFill>
            <a:prstDash val="solid"/>
            <a:miter/>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0" name="Yuvarlatılmış Dikdörtgen 10"/>
          <p:cNvSpPr/>
          <p:nvPr/>
        </p:nvSpPr>
        <p:spPr>
          <a:xfrm>
            <a:off x="4271040" y="6021360"/>
            <a:ext cx="2892600" cy="7142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000"/>
          </a:solidFill>
          <a:ln w="12600">
            <a:solidFill>
              <a:srgbClr val="43729D"/>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800" b="1" i="0" u="none" strike="noStrike" kern="1200" spc="0">
                <a:ln>
                  <a:noFill/>
                </a:ln>
                <a:solidFill>
                  <a:srgbClr val="FFFFFF"/>
                </a:solidFill>
                <a:latin typeface="Calibri" pitchFamily="18"/>
                <a:ea typeface="Microsoft YaHei" pitchFamily="2"/>
                <a:cs typeface="Mangal" pitchFamily="2"/>
              </a:rPr>
              <a:t>YILDA EN AZ  2 KEZ TOPLANMALI</a:t>
            </a:r>
          </a:p>
        </p:txBody>
      </p:sp>
      <p:sp>
        <p:nvSpPr>
          <p:cNvPr id="11" name="Aşağı Ok 11"/>
          <p:cNvSpPr/>
          <p:nvPr/>
        </p:nvSpPr>
        <p:spPr>
          <a:xfrm rot="3453600">
            <a:off x="3763887" y="2466002"/>
            <a:ext cx="289080" cy="6753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5B9BD5"/>
          </a:solidFill>
          <a:ln w="12600">
            <a:solidFill>
              <a:srgbClr val="43729D"/>
            </a:solidFill>
            <a:prstDash val="solid"/>
            <a:miter/>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2" name="Aşağı Ok 14"/>
          <p:cNvSpPr/>
          <p:nvPr/>
        </p:nvSpPr>
        <p:spPr>
          <a:xfrm rot="3169200">
            <a:off x="7263838" y="2758246"/>
            <a:ext cx="289080" cy="61704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5B9BD5"/>
          </a:solidFill>
          <a:ln w="12600">
            <a:solidFill>
              <a:srgbClr val="43729D"/>
            </a:solidFill>
            <a:prstDash val="solid"/>
            <a:miter/>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grpSp>
        <p:nvGrpSpPr>
          <p:cNvPr id="13" name="Grup 12"/>
          <p:cNvGrpSpPr/>
          <p:nvPr/>
        </p:nvGrpSpPr>
        <p:grpSpPr>
          <a:xfrm>
            <a:off x="2292119" y="102240"/>
            <a:ext cx="7745760" cy="906119"/>
            <a:chOff x="2292119" y="102240"/>
            <a:chExt cx="7745760" cy="906119"/>
          </a:xfrm>
        </p:grpSpPr>
        <p:sp>
          <p:nvSpPr>
            <p:cNvPr id="14" name="Yuvarlatılmış Dikdörtgen 15"/>
            <p:cNvSpPr/>
            <p:nvPr/>
          </p:nvSpPr>
          <p:spPr>
            <a:xfrm>
              <a:off x="2292119" y="10224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5" name="Yuvarlatılmış Dikdörtgen 4"/>
            <p:cNvSpPr/>
            <p:nvPr/>
          </p:nvSpPr>
          <p:spPr>
            <a:xfrm>
              <a:off x="2328480" y="13356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page178">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720080" y="1139040"/>
            <a:ext cx="9644400" cy="1469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600" b="1"/>
              <a:t>            </a:t>
            </a:r>
            <a:r>
              <a:rPr lang="tr-TR" sz="3200" b="1">
                <a:latin typeface="Calibri" pitchFamily="18"/>
              </a:rPr>
              <a:t>DEĞERLENDİRME ÖNCESİ HAZIRLIKLAR </a:t>
            </a:r>
            <a:r>
              <a:rPr lang="tr-TR" sz="3600" b="1"/>
              <a:t/>
            </a:r>
            <a:br>
              <a:rPr lang="tr-TR" sz="3600" b="1"/>
            </a:br>
            <a:r>
              <a:rPr lang="tr-TR" sz="2400" b="1">
                <a:latin typeface="Calibri" pitchFamily="18"/>
              </a:rPr>
              <a:t/>
            </a:r>
            <a:br>
              <a:rPr lang="tr-TR" sz="2400" b="1">
                <a:latin typeface="Calibri" pitchFamily="18"/>
              </a:rPr>
            </a:br>
            <a:r>
              <a:rPr lang="tr-TR" sz="2800" b="1">
                <a:latin typeface="Calibri" pitchFamily="18"/>
              </a:rPr>
              <a:t>1.İlçe Sağlık Müdürlüğü (İSM) ve İlçe Milli Eğitim Müdürlüğü Hazırlıkları:</a:t>
            </a:r>
          </a:p>
        </p:txBody>
      </p:sp>
      <p:pic>
        <p:nvPicPr>
          <p:cNvPr id="3" name="İçerik Yer Tutucusu 3"/>
          <p:cNvPicPr>
            <a:picLocks noChangeAspect="1"/>
          </p:cNvPicPr>
          <p:nvPr/>
        </p:nvPicPr>
        <p:blipFill>
          <a:blip r:embed="rId3"/>
          <a:stretch>
            <a:fillRect/>
          </a:stretch>
        </p:blipFill>
        <p:spPr>
          <a:xfrm>
            <a:off x="2079360" y="2766600"/>
            <a:ext cx="8925480" cy="3051000"/>
          </a:xfrm>
          <a:prstGeom prst="rect">
            <a:avLst/>
          </a:prstGeom>
          <a:solidFill>
            <a:srgbClr val="CFE7F5"/>
          </a:solidFill>
          <a:ln w="0">
            <a:solidFill>
              <a:srgbClr val="808080"/>
            </a:solidFill>
            <a:prstDash val="solid"/>
          </a:ln>
        </p:spPr>
      </p:pic>
      <p:sp>
        <p:nvSpPr>
          <p:cNvPr id="4" name="Dikdörtgen 5"/>
          <p:cNvSpPr/>
          <p:nvPr/>
        </p:nvSpPr>
        <p:spPr>
          <a:xfrm>
            <a:off x="2732400" y="5932799"/>
            <a:ext cx="7401960" cy="69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5B9BD5"/>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2000" b="0" i="0" u="none" strike="noStrike" kern="1200" spc="0">
                <a:ln>
                  <a:noFill/>
                </a:ln>
                <a:solidFill>
                  <a:srgbClr val="FFFFFF"/>
                </a:solidFill>
                <a:latin typeface="Arial" pitchFamily="34"/>
                <a:ea typeface="Microsoft YaHei" pitchFamily="2"/>
                <a:cs typeface="Arial" pitchFamily="34"/>
              </a:rPr>
              <a:t>*İhtiyaç halinde Denetim Ekibi sayısı arttırılabilir</a:t>
            </a:r>
            <a:r>
              <a:rPr lang="tr-TR" sz="1800" b="0" i="0" u="none" strike="noStrike" kern="1200" spc="0">
                <a:ln>
                  <a:noFill/>
                </a:ln>
                <a:solidFill>
                  <a:srgbClr val="FFFFFF"/>
                </a:solidFill>
                <a:latin typeface="Calibri" pitchFamily="18"/>
                <a:ea typeface="Microsoft YaHei" pitchFamily="2"/>
                <a:cs typeface="Arial" pitchFamily="34"/>
              </a:rPr>
              <a:t>.</a:t>
            </a:r>
          </a:p>
        </p:txBody>
      </p:sp>
      <p:grpSp>
        <p:nvGrpSpPr>
          <p:cNvPr id="5" name="Grup 4"/>
          <p:cNvGrpSpPr/>
          <p:nvPr/>
        </p:nvGrpSpPr>
        <p:grpSpPr>
          <a:xfrm>
            <a:off x="2223000" y="232920"/>
            <a:ext cx="7745760" cy="905759"/>
            <a:chOff x="2223000" y="232920"/>
            <a:chExt cx="7745760" cy="905759"/>
          </a:xfrm>
        </p:grpSpPr>
        <p:sp>
          <p:nvSpPr>
            <p:cNvPr id="6" name="Yuvarlatılmış Dikdörtgen 6"/>
            <p:cNvSpPr/>
            <p:nvPr/>
          </p:nvSpPr>
          <p:spPr>
            <a:xfrm>
              <a:off x="2223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259360" y="263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 2.Okula Bilgi Verilmesi :">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195200" y="1502280"/>
            <a:ext cx="4214520" cy="712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a:latin typeface="Cambria" pitchFamily="18"/>
              </a:rPr>
              <a:t> </a:t>
            </a:r>
            <a:r>
              <a:rPr lang="tr-TR" sz="2800" b="1">
                <a:latin typeface="Cambria" pitchFamily="18"/>
              </a:rPr>
              <a:t>2.Okula Bilgi Verilmesi :</a:t>
            </a:r>
          </a:p>
        </p:txBody>
      </p:sp>
      <p:sp>
        <p:nvSpPr>
          <p:cNvPr id="3" name="İçerik Yer Tutucusu 2"/>
          <p:cNvSpPr txBox="1">
            <a:spLocks noGrp="1"/>
          </p:cNvSpPr>
          <p:nvPr>
            <p:ph type="body" idx="4294967295"/>
          </p:nvPr>
        </p:nvSpPr>
        <p:spPr>
          <a:xfrm>
            <a:off x="838080" y="2091599"/>
            <a:ext cx="10515240" cy="4276080"/>
          </a:xfrm>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a:p>
            <a:pPr marL="0" lvl="0" indent="0">
              <a:spcBef>
                <a:spcPts val="1001"/>
              </a:spcBef>
              <a:buNone/>
            </a:pPr>
            <a:endParaRPr lang="tr-TR">
              <a:latin typeface="Calibri" pitchFamily="18"/>
            </a:endParaRPr>
          </a:p>
        </p:txBody>
      </p:sp>
      <p:sp>
        <p:nvSpPr>
          <p:cNvPr id="4" name="Dikdörtgen 3"/>
          <p:cNvSpPr/>
          <p:nvPr/>
        </p:nvSpPr>
        <p:spPr>
          <a:xfrm>
            <a:off x="1282320" y="2459520"/>
            <a:ext cx="9905760" cy="914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8440">
            <a:solidFill>
              <a:srgbClr val="C60000"/>
            </a:solidFill>
            <a:prstDash val="solid"/>
            <a:miter/>
          </a:ln>
        </p:spPr>
        <p:txBody>
          <a:bodyPr vert="horz" wrap="square" lIns="90000" tIns="45000" rIns="90000" bIns="45000" anchor="ctr" anchorCtr="0" compatLnSpc="0"/>
          <a:lstStyle/>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tr-TR" sz="2400" b="0" i="0" u="none" strike="noStrike" kern="1200" spc="0">
                <a:ln>
                  <a:noFill/>
                </a:ln>
                <a:solidFill>
                  <a:srgbClr val="FFFFFF"/>
                </a:solidFill>
                <a:latin typeface="Calibri" pitchFamily="18"/>
                <a:ea typeface="Microsoft YaHei" pitchFamily="2"/>
                <a:cs typeface="Mangal" pitchFamily="2"/>
              </a:rPr>
              <a:t>İSM ve İlçe Millî Eğitim Müdürlüğü, bölgelerinde bulunan okullara Programın amaç, hedef ve beklentileri açıklamalı.</a:t>
            </a:r>
          </a:p>
        </p:txBody>
      </p:sp>
      <p:sp>
        <p:nvSpPr>
          <p:cNvPr id="5" name="Dikdörtgen 4"/>
          <p:cNvSpPr/>
          <p:nvPr/>
        </p:nvSpPr>
        <p:spPr>
          <a:xfrm>
            <a:off x="1282320" y="3838680"/>
            <a:ext cx="9905760" cy="159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8440">
            <a:solidFill>
              <a:srgbClr val="C60000"/>
            </a:solidFill>
            <a:prstDash val="solid"/>
            <a:miter/>
          </a:ln>
        </p:spPr>
        <p:txBody>
          <a:bodyPr vert="horz" wrap="square" lIns="90000" tIns="45000" rIns="90000" bIns="45000" anchor="ctr" anchorCtr="0" compatLnSpc="0"/>
          <a:lstStyle/>
          <a:p>
            <a:pPr marL="0" marR="0" lvl="0" indent="0" algn="l" rtl="0" hangingPunct="1">
              <a:lnSpc>
                <a:spcPct val="90000"/>
              </a:lnSpc>
              <a:spcBef>
                <a:spcPts val="1001"/>
              </a:spcBef>
              <a:spcAft>
                <a:spcPts val="0"/>
              </a:spcAft>
              <a:buClr>
                <a:srgbClr val="000000"/>
              </a:buClr>
              <a:buSzPct val="45000"/>
              <a:buFont typeface="Arial" pitchFamily="32"/>
              <a:buChar char="•"/>
              <a:tabLst/>
              <a:defRPr sz="1800"/>
            </a:pPr>
            <a:r>
              <a:rPr lang="tr-TR" sz="2400" b="0" i="0" u="none" strike="noStrike" kern="1200" spc="0">
                <a:ln>
                  <a:noFill/>
                </a:ln>
                <a:solidFill>
                  <a:srgbClr val="FFFFFF"/>
                </a:solidFill>
                <a:latin typeface="Calibri" pitchFamily="18"/>
                <a:ea typeface="Microsoft YaHei" pitchFamily="2"/>
                <a:cs typeface="Mangal" pitchFamily="2"/>
              </a:rPr>
              <a:t>İlçe Millî Eğitim Müdürlüğü; Okul Sağlığı Değerlendirme Ekibi tarafından okullarda yapılacak izleme ve değerlendirme çalışmalarını okul yönetimlerine önceden bildirmeli, okullarda gerekli hazırlıkların yapılmasını sağlamalıdır.</a:t>
            </a:r>
          </a:p>
        </p:txBody>
      </p:sp>
      <p:grpSp>
        <p:nvGrpSpPr>
          <p:cNvPr id="6" name="Grup 5"/>
          <p:cNvGrpSpPr/>
          <p:nvPr/>
        </p:nvGrpSpPr>
        <p:grpSpPr>
          <a:xfrm>
            <a:off x="2223000" y="232920"/>
            <a:ext cx="7745760" cy="905759"/>
            <a:chOff x="2223000" y="232920"/>
            <a:chExt cx="7745760" cy="905759"/>
          </a:xfrm>
        </p:grpSpPr>
        <p:sp>
          <p:nvSpPr>
            <p:cNvPr id="7" name="Yuvarlatılmış Dikdörtgen 6"/>
            <p:cNvSpPr/>
            <p:nvPr/>
          </p:nvSpPr>
          <p:spPr>
            <a:xfrm>
              <a:off x="222300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259360" y="2638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08">
    <p:spTree>
      <p:nvGrpSpPr>
        <p:cNvPr id="1" name=""/>
        <p:cNvGrpSpPr/>
        <p:nvPr/>
      </p:nvGrpSpPr>
      <p:grpSpPr>
        <a:xfrm>
          <a:off x="0" y="0"/>
          <a:ext cx="0" cy="0"/>
          <a:chOff x="0" y="0"/>
          <a:chExt cx="0" cy="0"/>
        </a:xfrm>
      </p:grpSpPr>
      <p:sp>
        <p:nvSpPr>
          <p:cNvPr id="2" name="Text Box 2"/>
          <p:cNvSpPr/>
          <p:nvPr/>
        </p:nvSpPr>
        <p:spPr>
          <a:xfrm>
            <a:off x="1578600" y="2041560"/>
            <a:ext cx="10308240" cy="4196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2400" b="0" i="0" u="sng" strike="noStrike" kern="1200" spc="0">
                <a:ln>
                  <a:noFill/>
                </a:ln>
                <a:solidFill>
                  <a:srgbClr val="000000"/>
                </a:solidFill>
                <a:uFillTx/>
                <a:latin typeface="Arial" pitchFamily="34"/>
                <a:ea typeface="Microsoft YaHei" pitchFamily="2"/>
                <a:cs typeface="DejaVu Sans" pitchFamily="34"/>
              </a:rPr>
              <a:t> </a:t>
            </a:r>
            <a:r>
              <a:rPr lang="tr-TR" sz="1800" b="1" i="0" u="sng" strike="noStrike" kern="1200" spc="0">
                <a:ln>
                  <a:noFill/>
                </a:ln>
                <a:solidFill>
                  <a:srgbClr val="000000"/>
                </a:solidFill>
                <a:uFillTx/>
                <a:latin typeface="Arial" pitchFamily="34"/>
                <a:ea typeface="Microsoft YaHei" pitchFamily="2"/>
                <a:cs typeface="DejaVu Sans" pitchFamily="34"/>
              </a:rPr>
              <a:t>2-İlçe Denetim Komisyonu Üyeleri	:</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	İlçe Sağlık Müdürlüğü ve İlçe Milli Eğitim Müdürlüklerinden ikişer görevli olmak üzere 4 (dört) kişiden oluşan  Denetim Ekibi.</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endParaRPr lang="tr-TR" sz="1800" b="0" i="0" u="none" strike="noStrike" kern="1200" spc="0">
              <a:ln>
                <a:noFill/>
              </a:ln>
              <a:solidFill>
                <a:srgbClr val="000000"/>
              </a:solidFill>
              <a:latin typeface="Arial" pitchFamily="34"/>
              <a:ea typeface="Microsoft YaHei" pitchFamily="2"/>
              <a:cs typeface="DejaVu Sans" pitchFamily="34"/>
            </a:endParaRP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1" i="0" u="sng" strike="noStrike" kern="1200" spc="0">
                <a:ln>
                  <a:noFill/>
                </a:ln>
                <a:solidFill>
                  <a:srgbClr val="000000"/>
                </a:solidFill>
                <a:uFillTx/>
                <a:latin typeface="Arial" pitchFamily="34"/>
                <a:ea typeface="Microsoft YaHei" pitchFamily="2"/>
                <a:cs typeface="DejaVu Sans" pitchFamily="34"/>
              </a:rPr>
              <a:t>Görevleri							:</a:t>
            </a:r>
          </a:p>
          <a:p>
            <a:pPr marL="514439" marR="0" lvl="0" indent="-510839" algn="just" rtl="0" hangingPunct="1">
              <a:lnSpc>
                <a:spcPct val="90000"/>
              </a:lnSpc>
              <a:spcBef>
                <a:spcPts val="601"/>
              </a:spcBef>
              <a:spcAft>
                <a:spcPts val="0"/>
              </a:spcAft>
              <a:buNone/>
              <a:tabLst>
                <a:tab pos="1028878" algn="l"/>
                <a:tab pos="1476358" algn="l"/>
                <a:tab pos="1925639" algn="l"/>
                <a:tab pos="2374918" algn="l"/>
                <a:tab pos="2824199" algn="l"/>
                <a:tab pos="3273478" algn="l"/>
                <a:tab pos="3722759" algn="l"/>
                <a:tab pos="4172039" algn="l"/>
                <a:tab pos="4621319" algn="l"/>
                <a:tab pos="5070599" algn="l"/>
                <a:tab pos="5519879" algn="l"/>
                <a:tab pos="5969159" algn="l"/>
                <a:tab pos="6418438" algn="l"/>
                <a:tab pos="6867719" algn="l"/>
                <a:tab pos="7316999" algn="l"/>
                <a:tab pos="7766279" algn="l"/>
                <a:tab pos="8215559" algn="l"/>
                <a:tab pos="8664839" algn="l"/>
                <a:tab pos="9113759" algn="l"/>
                <a:tab pos="9563039" algn="l"/>
                <a:tab pos="10012319" algn="l"/>
              </a:tabLst>
              <a:defRPr sz="1800"/>
            </a:pPr>
            <a:r>
              <a:rPr lang="tr-TR" sz="1800" b="0" i="0" u="none" strike="noStrike" kern="1200" spc="0">
                <a:ln>
                  <a:noFill/>
                </a:ln>
                <a:solidFill>
                  <a:srgbClr val="000000"/>
                </a:solidFill>
                <a:latin typeface="Arial" pitchFamily="34"/>
                <a:ea typeface="Microsoft YaHei" pitchFamily="2"/>
                <a:cs typeface="DejaVu Sans" pitchFamily="34"/>
              </a:rPr>
              <a:t>	İlçe Denetim Ekipleri beyaz bayrak denetim formuna göre okullarda denetim yaparak puanlama kriterlerine göre beyaz bayrak çalışmalarını yapmak. ilçe milli eğitim denetim ekipleri bu formun sekretaryasını yaparak beyaz bayrak almayı hak kazanan okulların listelerini milli eğitim müdürlüklerine gönderilmesini sağlamak.</a:t>
            </a:r>
          </a:p>
        </p:txBody>
      </p:sp>
      <p:sp>
        <p:nvSpPr>
          <p:cNvPr id="3" name="Dikdörtgen 1"/>
          <p:cNvSpPr/>
          <p:nvPr/>
        </p:nvSpPr>
        <p:spPr>
          <a:xfrm>
            <a:off x="1583640" y="1430999"/>
            <a:ext cx="14212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Komisyonlar:</a:t>
            </a:r>
          </a:p>
        </p:txBody>
      </p:sp>
      <p:grpSp>
        <p:nvGrpSpPr>
          <p:cNvPr id="4" name="Grup 4"/>
          <p:cNvGrpSpPr/>
          <p:nvPr/>
        </p:nvGrpSpPr>
        <p:grpSpPr>
          <a:xfrm>
            <a:off x="2484720" y="283680"/>
            <a:ext cx="7745760" cy="906119"/>
            <a:chOff x="2484720" y="283680"/>
            <a:chExt cx="7745760" cy="906119"/>
          </a:xfrm>
        </p:grpSpPr>
        <p:sp>
          <p:nvSpPr>
            <p:cNvPr id="5" name="Yuvarlatılmış Dikdörtgen 5"/>
            <p:cNvSpPr/>
            <p:nvPr/>
          </p:nvSpPr>
          <p:spPr>
            <a:xfrm>
              <a:off x="2484720" y="2836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521440" y="3150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Değerlendirmeye Dahil Okullar">
    <p:spTree>
      <p:nvGrpSpPr>
        <p:cNvPr id="1" name=""/>
        <p:cNvGrpSpPr/>
        <p:nvPr/>
      </p:nvGrpSpPr>
      <p:grpSpPr>
        <a:xfrm>
          <a:off x="0" y="0"/>
          <a:ext cx="0" cy="0"/>
          <a:chOff x="0" y="0"/>
          <a:chExt cx="0" cy="0"/>
        </a:xfrm>
      </p:grpSpPr>
      <p:sp>
        <p:nvSpPr>
          <p:cNvPr id="2" name="Başlık 1"/>
          <p:cNvSpPr txBox="1">
            <a:spLocks noGrp="1"/>
          </p:cNvSpPr>
          <p:nvPr>
            <p:ph type="title" idx="4294967295"/>
          </p:nvPr>
        </p:nvSpPr>
        <p:spPr>
          <a:xfrm>
            <a:off x="4125600" y="1338840"/>
            <a:ext cx="5072400" cy="471600"/>
          </a:xfrm>
          <a:solidFill>
            <a:srgbClr val="FFFFFF"/>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3200" b="1">
                <a:latin typeface="Calibri" pitchFamily="18"/>
              </a:rPr>
              <a:t>Değerlendirmeye Dahil Okullar</a:t>
            </a:r>
          </a:p>
        </p:txBody>
      </p:sp>
      <p:sp>
        <p:nvSpPr>
          <p:cNvPr id="3" name="İçerik Yer Tutucusu 2"/>
          <p:cNvSpPr txBox="1">
            <a:spLocks noGrp="1"/>
          </p:cNvSpPr>
          <p:nvPr>
            <p:ph type="body" idx="4294967295"/>
          </p:nvPr>
        </p:nvSpPr>
        <p:spPr>
          <a:xfrm>
            <a:off x="1279080" y="1946520"/>
            <a:ext cx="10515240" cy="4605120"/>
          </a:xfrm>
          <a:ln w="3816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tr-TR" b="1" u="sng">
                <a:latin typeface="Calibri" pitchFamily="18"/>
              </a:rPr>
              <a:t>Okul/Kurum: </a:t>
            </a:r>
            <a:r>
              <a:rPr lang="tr-TR">
                <a:latin typeface="Calibri" pitchFamily="18"/>
              </a:rPr>
              <a:t>Millî Eğitim Bakanlığı’na bağlı resmi ve özel; okulöncesi (anaokulu), ilkokul, ortaokul ve liseler, pansiyonlu okullar ile mesleki eğitim merkezleri, özel eğitim iş uygulama merkezleri, özel eğitim mesleki eğitim merkezleridir.</a:t>
            </a:r>
          </a:p>
        </p:txBody>
      </p:sp>
      <p:pic>
        <p:nvPicPr>
          <p:cNvPr id="4" name="Resim 3"/>
          <p:cNvPicPr>
            <a:picLocks noChangeAspect="1"/>
          </p:cNvPicPr>
          <p:nvPr/>
        </p:nvPicPr>
        <p:blipFill>
          <a:blip r:embed="rId3">
            <a:lum/>
            <a:alphaModFix/>
          </a:blip>
          <a:srcRect/>
          <a:stretch>
            <a:fillRect/>
          </a:stretch>
        </p:blipFill>
        <p:spPr>
          <a:xfrm>
            <a:off x="8373240" y="4249440"/>
            <a:ext cx="2028600" cy="1830239"/>
          </a:xfrm>
          <a:prstGeom prst="rect">
            <a:avLst/>
          </a:prstGeom>
          <a:noFill/>
          <a:ln>
            <a:noFill/>
          </a:ln>
        </p:spPr>
      </p:pic>
      <p:sp>
        <p:nvSpPr>
          <p:cNvPr id="5" name="Yuvarlatılmış Dikdörtgen 5"/>
          <p:cNvSpPr/>
          <p:nvPr/>
        </p:nvSpPr>
        <p:spPr>
          <a:xfrm>
            <a:off x="2487960" y="3827879"/>
            <a:ext cx="2753640" cy="1519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C60000"/>
          </a:solidFill>
          <a:ln w="12600">
            <a:solidFill>
              <a:srgbClr val="43729D"/>
            </a:solidFill>
            <a:prstDash val="solid"/>
            <a:miter/>
          </a:ln>
        </p:spPr>
        <p:txBody>
          <a:bodyPr vert="horz" wrap="square" lIns="90000" tIns="45000" rIns="90000" bIns="45000" anchor="ctr" anchorCtr="0" compatLnSpc="0"/>
          <a:lstStyle/>
          <a:p>
            <a:pPr marL="0" marR="0" lvl="0" indent="0" algn="l" rtl="0" hangingPunct="1">
              <a:lnSpc>
                <a:spcPct val="100000"/>
              </a:lnSpc>
              <a:spcBef>
                <a:spcPts val="0"/>
              </a:spcBef>
              <a:spcAft>
                <a:spcPts val="0"/>
              </a:spcAft>
              <a:buClr>
                <a:srgbClr val="FFFFFF"/>
              </a:buClr>
              <a:buSzPct val="45000"/>
              <a:buFont typeface="Arial" pitchFamily="32"/>
              <a:buChar char="•"/>
              <a:tabLst/>
              <a:defRPr sz="1800"/>
            </a:pPr>
            <a:r>
              <a:rPr lang="tr-TR" sz="1800" b="0" i="0" u="none" strike="noStrike" kern="1200" spc="0">
                <a:ln>
                  <a:noFill/>
                </a:ln>
                <a:solidFill>
                  <a:srgbClr val="FFFFFF"/>
                </a:solidFill>
                <a:latin typeface="Calibri" pitchFamily="18"/>
                <a:ea typeface="Microsoft YaHei" pitchFamily="2"/>
                <a:cs typeface="Mangal" pitchFamily="2"/>
              </a:rPr>
              <a:t>RAM (Rehberlik Araştırma  Merkezi)</a:t>
            </a:r>
          </a:p>
          <a:p>
            <a:pPr marL="0" marR="0" lvl="0" indent="0" algn="l" rtl="0" hangingPunct="1">
              <a:lnSpc>
                <a:spcPct val="100000"/>
              </a:lnSpc>
              <a:spcBef>
                <a:spcPts val="0"/>
              </a:spcBef>
              <a:spcAft>
                <a:spcPts val="0"/>
              </a:spcAft>
              <a:buClr>
                <a:srgbClr val="FFFFFF"/>
              </a:buClr>
              <a:buSzPct val="45000"/>
              <a:buFont typeface="Arial" pitchFamily="32"/>
              <a:buChar char="•"/>
              <a:tabLst/>
              <a:defRPr sz="1800"/>
            </a:pPr>
            <a:r>
              <a:rPr lang="tr-TR" sz="1800" b="0" i="0" u="none" strike="noStrike" kern="1200" spc="0">
                <a:ln>
                  <a:noFill/>
                </a:ln>
                <a:solidFill>
                  <a:srgbClr val="FFFFFF"/>
                </a:solidFill>
                <a:latin typeface="Calibri" pitchFamily="18"/>
                <a:ea typeface="Microsoft YaHei" pitchFamily="2"/>
                <a:cs typeface="Mangal" pitchFamily="2"/>
              </a:rPr>
              <a:t>KREŞLER</a:t>
            </a:r>
          </a:p>
          <a:p>
            <a:pPr marL="0" marR="0" lvl="0" indent="0" algn="l" rtl="0" hangingPunct="1">
              <a:lnSpc>
                <a:spcPct val="100000"/>
              </a:lnSpc>
              <a:spcBef>
                <a:spcPts val="0"/>
              </a:spcBef>
              <a:spcAft>
                <a:spcPts val="0"/>
              </a:spcAft>
              <a:buClr>
                <a:srgbClr val="FFFFFF"/>
              </a:buClr>
              <a:buSzPct val="45000"/>
              <a:buFont typeface="Arial" pitchFamily="32"/>
              <a:buChar char="•"/>
              <a:tabLst/>
              <a:defRPr sz="1800"/>
            </a:pPr>
            <a:r>
              <a:rPr lang="tr-TR" sz="1800" b="0" i="0" u="none" strike="noStrike" kern="1200" spc="0">
                <a:ln>
                  <a:noFill/>
                </a:ln>
                <a:solidFill>
                  <a:srgbClr val="FFFFFF"/>
                </a:solidFill>
                <a:latin typeface="Calibri" pitchFamily="18"/>
                <a:ea typeface="Microsoft YaHei" pitchFamily="2"/>
                <a:cs typeface="Mangal" pitchFamily="2"/>
              </a:rPr>
              <a:t>ÖĞRENCİ YURTLARI</a:t>
            </a:r>
          </a:p>
        </p:txBody>
      </p:sp>
      <p:grpSp>
        <p:nvGrpSpPr>
          <p:cNvPr id="6" name="Grup 6"/>
          <p:cNvGrpSpPr/>
          <p:nvPr/>
        </p:nvGrpSpPr>
        <p:grpSpPr>
          <a:xfrm>
            <a:off x="2487960" y="135000"/>
            <a:ext cx="7745760" cy="906119"/>
            <a:chOff x="2487960" y="135000"/>
            <a:chExt cx="7745760" cy="906119"/>
          </a:xfrm>
        </p:grpSpPr>
        <p:sp>
          <p:nvSpPr>
            <p:cNvPr id="7" name="Yuvarlatılmış Dikdörtgen 7"/>
            <p:cNvSpPr/>
            <p:nvPr/>
          </p:nvSpPr>
          <p:spPr>
            <a:xfrm>
              <a:off x="2487960" y="13500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8" name="Yuvarlatılmış Dikdörtgen 4"/>
            <p:cNvSpPr/>
            <p:nvPr/>
          </p:nvSpPr>
          <p:spPr>
            <a:xfrm>
              <a:off x="2524680" y="16632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name=" 3.Okul Yönetiminin Hazırlığı:">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129320" y="952560"/>
            <a:ext cx="4702320" cy="439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400" b="1">
                <a:latin typeface="Cambria" pitchFamily="18"/>
              </a:rPr>
              <a:t> 3.Okul Yönetiminin Hazırlığı:</a:t>
            </a:r>
          </a:p>
        </p:txBody>
      </p:sp>
      <p:pic>
        <p:nvPicPr>
          <p:cNvPr id="3" name="İçerik Yer Tutucusu 3"/>
          <p:cNvPicPr>
            <a:picLocks noChangeAspect="1"/>
          </p:cNvPicPr>
          <p:nvPr/>
        </p:nvPicPr>
        <p:blipFill>
          <a:blip r:embed="rId3"/>
          <a:stretch>
            <a:fillRect/>
          </a:stretch>
        </p:blipFill>
        <p:spPr>
          <a:xfrm>
            <a:off x="1219320" y="1729439"/>
            <a:ext cx="4497840" cy="3896280"/>
          </a:xfrm>
          <a:prstGeom prst="rect">
            <a:avLst/>
          </a:prstGeom>
          <a:solidFill>
            <a:srgbClr val="CFE7F5"/>
          </a:solidFill>
          <a:ln w="0">
            <a:solidFill>
              <a:srgbClr val="808080"/>
            </a:solidFill>
            <a:prstDash val="solid"/>
          </a:ln>
        </p:spPr>
      </p:pic>
      <p:sp>
        <p:nvSpPr>
          <p:cNvPr id="4" name="Dikdörtgen 2"/>
          <p:cNvSpPr/>
          <p:nvPr/>
        </p:nvSpPr>
        <p:spPr>
          <a:xfrm>
            <a:off x="1219320" y="6007680"/>
            <a:ext cx="1021032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a:t>
            </a:r>
            <a:r>
              <a:rPr lang="tr-TR" sz="2000" b="0" i="0" u="none" strike="noStrike" kern="1200" spc="0">
                <a:ln>
                  <a:noFill/>
                </a:ln>
                <a:solidFill>
                  <a:srgbClr val="000000"/>
                </a:solidFill>
                <a:latin typeface="Calibri" pitchFamily="18"/>
                <a:ea typeface="Microsoft YaHei" pitchFamily="2"/>
                <a:cs typeface="Mangal" pitchFamily="2"/>
              </a:rPr>
              <a:t>Okul yönetimi, değerlendirme öncesinde, yapılan iş ve işlemlerle ilgili  tüm dokümanları içeren dosyayı hazırlamalıdır.</a:t>
            </a:r>
          </a:p>
        </p:txBody>
      </p:sp>
      <p:sp>
        <p:nvSpPr>
          <p:cNvPr id="5" name="Dikdörtgen 5"/>
          <p:cNvSpPr/>
          <p:nvPr/>
        </p:nvSpPr>
        <p:spPr>
          <a:xfrm>
            <a:off x="1114559" y="1331280"/>
            <a:ext cx="6095519"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Okulun, Okul Sağlığı Yönetim Ekibi olmalıdır. </a:t>
            </a:r>
            <a:br>
              <a:rPr lang="tr-TR" sz="1800" b="0" i="0" u="none" strike="noStrike" kern="1200" spc="0">
                <a:ln>
                  <a:noFill/>
                </a:ln>
                <a:solidFill>
                  <a:srgbClr val="000000"/>
                </a:solidFill>
                <a:latin typeface="Calibri" pitchFamily="18"/>
                <a:ea typeface="Microsoft YaHei" pitchFamily="2"/>
                <a:cs typeface="Mangal" pitchFamily="2"/>
              </a:rPr>
            </a:br>
            <a:endParaRPr lang="tr-TR" sz="1800" b="0" i="0" u="none" strike="noStrike" kern="1200" spc="0">
              <a:ln>
                <a:noFill/>
              </a:ln>
              <a:solidFill>
                <a:srgbClr val="000000"/>
              </a:solidFill>
              <a:latin typeface="Calibri" pitchFamily="18"/>
              <a:ea typeface="Microsoft YaHei" pitchFamily="2"/>
              <a:cs typeface="Mangal" pitchFamily="2"/>
            </a:endParaRPr>
          </a:p>
        </p:txBody>
      </p:sp>
      <p:sp>
        <p:nvSpPr>
          <p:cNvPr id="6" name="Dikdörtgen 6"/>
          <p:cNvSpPr/>
          <p:nvPr/>
        </p:nvSpPr>
        <p:spPr>
          <a:xfrm>
            <a:off x="1219320" y="5638320"/>
            <a:ext cx="91227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Calibri" pitchFamily="18"/>
                <a:ea typeface="Microsoft YaHei" pitchFamily="2"/>
                <a:cs typeface="Mangal" pitchFamily="2"/>
              </a:rPr>
              <a:t>*Okulda bulunduğu takdirde sağlık çalışanı ve rehber öğretmen ekibin doğal üyesidir.</a:t>
            </a:r>
          </a:p>
        </p:txBody>
      </p:sp>
      <p:pic>
        <p:nvPicPr>
          <p:cNvPr id="7" name="İçerik Yer Tutucusu 3"/>
          <p:cNvPicPr>
            <a:picLocks noChangeAspect="1"/>
          </p:cNvPicPr>
          <p:nvPr/>
        </p:nvPicPr>
        <p:blipFill>
          <a:blip r:embed="rId4">
            <a:lum/>
            <a:alphaModFix/>
          </a:blip>
          <a:srcRect/>
          <a:stretch>
            <a:fillRect/>
          </a:stretch>
        </p:blipFill>
        <p:spPr>
          <a:xfrm>
            <a:off x="6215040" y="1392840"/>
            <a:ext cx="5346000" cy="4245120"/>
          </a:xfrm>
          <a:prstGeom prst="rect">
            <a:avLst/>
          </a:prstGeom>
          <a:noFill/>
          <a:ln>
            <a:noFill/>
          </a:ln>
        </p:spPr>
      </p:pic>
      <p:grpSp>
        <p:nvGrpSpPr>
          <p:cNvPr id="8" name="Grup 8"/>
          <p:cNvGrpSpPr/>
          <p:nvPr/>
        </p:nvGrpSpPr>
        <p:grpSpPr>
          <a:xfrm>
            <a:off x="2595960" y="-17640"/>
            <a:ext cx="7745760" cy="906119"/>
            <a:chOff x="2595960" y="-17640"/>
            <a:chExt cx="7745760" cy="906119"/>
          </a:xfrm>
        </p:grpSpPr>
        <p:sp>
          <p:nvSpPr>
            <p:cNvPr id="9" name="Yuvarlatılmış Dikdörtgen 9"/>
            <p:cNvSpPr/>
            <p:nvPr/>
          </p:nvSpPr>
          <p:spPr>
            <a:xfrm>
              <a:off x="2595960" y="-1764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10" name="Yuvarlatılmış Dikdörtgen 4"/>
            <p:cNvSpPr/>
            <p:nvPr/>
          </p:nvSpPr>
          <p:spPr>
            <a:xfrm>
              <a:off x="2632680" y="1368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page182">
    <p:spTree>
      <p:nvGrpSpPr>
        <p:cNvPr id="1" name=""/>
        <p:cNvGrpSpPr/>
        <p:nvPr/>
      </p:nvGrpSpPr>
      <p:grpSpPr>
        <a:xfrm>
          <a:off x="0" y="0"/>
          <a:ext cx="0" cy="0"/>
          <a:chOff x="0" y="0"/>
          <a:chExt cx="0" cy="0"/>
        </a:xfrm>
      </p:grpSpPr>
      <p:grpSp>
        <p:nvGrpSpPr>
          <p:cNvPr id="2" name="Diyagram 4"/>
          <p:cNvGrpSpPr/>
          <p:nvPr/>
        </p:nvGrpSpPr>
        <p:grpSpPr>
          <a:xfrm>
            <a:off x="-1231200" y="11160"/>
            <a:ext cx="13185000" cy="6846480"/>
            <a:chOff x="-1231200" y="11160"/>
            <a:chExt cx="13185000" cy="6846480"/>
          </a:xfrm>
        </p:grpSpPr>
        <p:pic>
          <p:nvPicPr>
            <p:cNvPr id="3" name="{677B0890-AA9E-4407-84A4-F6D090BF038F}"/>
            <p:cNvPicPr>
              <a:picLocks noChangeAspect="1"/>
            </p:cNvPicPr>
            <p:nvPr/>
          </p:nvPicPr>
          <p:blipFill>
            <a:blip>
              <a:lum/>
              <a:alphaModFix/>
            </a:blip>
            <a:srcRect/>
            <a:stretch>
              <a:fillRect/>
            </a:stretch>
          </p:blipFill>
          <p:spPr>
            <a:xfrm>
              <a:off x="-1231200" y="2293560"/>
              <a:ext cx="6592320" cy="2282040"/>
            </a:xfrm>
            <a:prstGeom prst="rect">
              <a:avLst/>
            </a:prstGeom>
            <a:solidFill>
              <a:srgbClr val="C00000"/>
            </a:solidFill>
            <a:ln>
              <a:noFill/>
            </a:ln>
          </p:spPr>
        </p:pic>
        <p:pic>
          <p:nvPicPr>
            <p:cNvPr id="4" name="{705AAF0F-27C0-486D-A54F-D1BD997CA930}"/>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5" name="{0C22C158-FD26-42C5-87B7-E1435F4CEAAF}"/>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6" name="{DFA96493-533A-421D-A167-479ACCEDBEC9}"/>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7" name="{1228C284-6E3B-4999-A6AA-57902C0F9D9B}"/>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8" name="{D5666FEB-4AB6-483A-B88A-B8EAC8C27434}"/>
            <p:cNvPicPr>
              <a:picLocks noChangeAspect="1"/>
            </p:cNvPicPr>
            <p:nvPr/>
          </p:nvPicPr>
          <p:blipFill>
            <a:blip>
              <a:lum/>
              <a:alphaModFix/>
            </a:blip>
            <a:srcRect/>
            <a:stretch>
              <a:fillRect/>
            </a:stretch>
          </p:blipFill>
          <p:spPr>
            <a:xfrm>
              <a:off x="5361480" y="4575600"/>
              <a:ext cx="6592320" cy="2282040"/>
            </a:xfrm>
            <a:prstGeom prst="rect">
              <a:avLst/>
            </a:prstGeom>
            <a:noFill/>
            <a:ln>
              <a:noFill/>
            </a:ln>
          </p:spPr>
        </p:pic>
        <p:pic>
          <p:nvPicPr>
            <p:cNvPr id="9" name="{D5290C5C-E5FB-4172-BB6E-407FF00A10BD}"/>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10" name="{7E5210C8-F9BC-454F-9CDB-FB2EAAD33C91}"/>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11" name="{CF811C14-7155-4C0E-A514-E5382BCE2EF2}"/>
            <p:cNvPicPr>
              <a:picLocks noChangeAspect="1"/>
            </p:cNvPicPr>
            <p:nvPr/>
          </p:nvPicPr>
          <p:blipFill>
            <a:blip>
              <a:lum/>
              <a:alphaModFix/>
            </a:blip>
            <a:srcRect/>
            <a:stretch>
              <a:fillRect/>
            </a:stretch>
          </p:blipFill>
          <p:spPr>
            <a:xfrm>
              <a:off x="-1231200" y="11160"/>
              <a:ext cx="360" cy="360"/>
            </a:xfrm>
            <a:prstGeom prst="rect">
              <a:avLst/>
            </a:prstGeom>
            <a:noFill/>
            <a:ln>
              <a:noFill/>
            </a:ln>
          </p:spPr>
        </p:pic>
        <p:pic>
          <p:nvPicPr>
            <p:cNvPr id="12" name="{BD41F49A-24F5-461D-863F-A7252CC67909}"/>
            <p:cNvPicPr>
              <a:picLocks noChangeAspect="1"/>
            </p:cNvPicPr>
            <p:nvPr/>
          </p:nvPicPr>
          <p:blipFill>
            <a:blip>
              <a:lum/>
              <a:alphaModFix/>
            </a:blip>
            <a:srcRect/>
            <a:stretch>
              <a:fillRect/>
            </a:stretch>
          </p:blipFill>
          <p:spPr>
            <a:xfrm>
              <a:off x="-1231200" y="4575600"/>
              <a:ext cx="6592320" cy="2282040"/>
            </a:xfrm>
            <a:prstGeom prst="rect">
              <a:avLst/>
            </a:prstGeom>
            <a:noFill/>
            <a:ln>
              <a:noFill/>
            </a:ln>
          </p:spPr>
        </p:pic>
        <p:pic>
          <p:nvPicPr>
            <p:cNvPr id="13" name="{A9BF1545-3338-43DC-A8D7-60496874D4D5}"/>
            <p:cNvPicPr>
              <a:picLocks noChangeAspect="1"/>
            </p:cNvPicPr>
            <p:nvPr/>
          </p:nvPicPr>
          <p:blipFill>
            <a:blip>
              <a:lum/>
              <a:alphaModFix/>
            </a:blip>
            <a:srcRect/>
            <a:stretch>
              <a:fillRect/>
            </a:stretch>
          </p:blipFill>
          <p:spPr>
            <a:xfrm>
              <a:off x="-1231200" y="11160"/>
              <a:ext cx="360" cy="360"/>
            </a:xfrm>
            <a:prstGeom prst="rect">
              <a:avLst/>
            </a:prstGeom>
            <a:noFill/>
            <a:ln>
              <a:noFill/>
            </a:ln>
          </p:spPr>
        </p:pic>
      </p:grpSp>
      <p:pic>
        <p:nvPicPr>
          <p:cNvPr id="14" name="Resim 2"/>
          <p:cNvPicPr>
            <a:picLocks noChangeAspect="1"/>
          </p:cNvPicPr>
          <p:nvPr/>
        </p:nvPicPr>
        <p:blipFill>
          <a:blip r:embed="rId3">
            <a:lum/>
            <a:alphaModFix/>
          </a:blip>
          <a:srcRect/>
          <a:stretch>
            <a:fillRect/>
          </a:stretch>
        </p:blipFill>
        <p:spPr>
          <a:xfrm>
            <a:off x="1769040" y="319680"/>
            <a:ext cx="1021679" cy="12261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page183">
    <p:spTree>
      <p:nvGrpSpPr>
        <p:cNvPr id="1" name=""/>
        <p:cNvGrpSpPr/>
        <p:nvPr/>
      </p:nvGrpSpPr>
      <p:grpSpPr>
        <a:xfrm>
          <a:off x="0" y="0"/>
          <a:ext cx="0" cy="0"/>
          <a:chOff x="0" y="0"/>
          <a:chExt cx="0" cy="0"/>
        </a:xfrm>
      </p:grpSpPr>
      <p:pic>
        <p:nvPicPr>
          <p:cNvPr id="2" name="Resim 15"/>
          <p:cNvPicPr>
            <a:picLocks noChangeAspect="1"/>
          </p:cNvPicPr>
          <p:nvPr/>
        </p:nvPicPr>
        <p:blipFill>
          <a:blip r:embed="rId3">
            <a:lum/>
            <a:alphaModFix/>
          </a:blip>
          <a:srcRect/>
          <a:stretch>
            <a:fillRect/>
          </a:stretch>
        </p:blipFill>
        <p:spPr>
          <a:xfrm>
            <a:off x="4289400" y="217800"/>
            <a:ext cx="3094920" cy="1034279"/>
          </a:xfrm>
          <a:prstGeom prst="rect">
            <a:avLst/>
          </a:prstGeom>
          <a:noFill/>
          <a:ln>
            <a:noFill/>
          </a:ln>
        </p:spPr>
      </p:pic>
      <p:pic>
        <p:nvPicPr>
          <p:cNvPr id="3" name="Resim 16"/>
          <p:cNvPicPr>
            <a:picLocks noChangeAspect="1"/>
          </p:cNvPicPr>
          <p:nvPr/>
        </p:nvPicPr>
        <p:blipFill>
          <a:blip r:embed="rId4">
            <a:lum/>
            <a:alphaModFix/>
          </a:blip>
          <a:srcRect/>
          <a:stretch>
            <a:fillRect/>
          </a:stretch>
        </p:blipFill>
        <p:spPr>
          <a:xfrm>
            <a:off x="2221920" y="1884960"/>
            <a:ext cx="2067120" cy="1112040"/>
          </a:xfrm>
          <a:prstGeom prst="rect">
            <a:avLst/>
          </a:prstGeom>
          <a:noFill/>
          <a:ln>
            <a:noFill/>
          </a:ln>
        </p:spPr>
      </p:pic>
      <p:sp>
        <p:nvSpPr>
          <p:cNvPr id="4" name="AutoShape 3"/>
          <p:cNvSpPr/>
          <p:nvPr/>
        </p:nvSpPr>
        <p:spPr>
          <a:xfrm>
            <a:off x="7273080" y="1648080"/>
            <a:ext cx="2617920" cy="1243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BDD6EE"/>
              </a:gs>
            </a:gsLst>
            <a:lin ang="5400000"/>
          </a:gradFill>
          <a:ln w="19080">
            <a:solidFill>
              <a:srgbClr val="0070C0"/>
            </a:solidFill>
            <a:prstDash val="solid"/>
            <a:round/>
          </a:ln>
        </p:spPr>
        <p:txBody>
          <a:bodyPr vert="horz" wrap="square" lIns="91440" tIns="45720" rIns="91440" bIns="45720" anchor="t" anchorCtr="0" compatLnSpc="0"/>
          <a:lstStyle/>
          <a:p>
            <a:pPr marL="0" marR="0" lvl="0" indent="0" algn="l" rtl="0" hangingPunct="0">
              <a:lnSpc>
                <a:spcPct val="100000"/>
              </a:lnSpc>
              <a:spcBef>
                <a:spcPts val="499"/>
              </a:spcBef>
              <a:spcAft>
                <a:spcPts val="0"/>
              </a:spcAft>
              <a:buNone/>
              <a:tabLst/>
              <a:defRPr sz="1800"/>
            </a:pPr>
            <a:r>
              <a:rPr lang="tr-TR" sz="1200" b="0" i="0" u="none" strike="noStrike" kern="1200" spc="0">
                <a:ln>
                  <a:noFill/>
                </a:ln>
                <a:solidFill>
                  <a:srgbClr val="000000"/>
                </a:solidFill>
                <a:latin typeface="Calibri" pitchFamily="34"/>
                <a:ea typeface="Microsoft YaHei" pitchFamily="2"/>
                <a:cs typeface="Mangal" pitchFamily="2"/>
              </a:rPr>
              <a:t>  Dosya Hazır ve Tam ise</a:t>
            </a:r>
            <a:r>
              <a:rPr lang="tr-TR" sz="1200" b="0" i="0" u="none" strike="noStrike" kern="1200" spc="0">
                <a:ln>
                  <a:noFill/>
                </a:ln>
                <a:solidFill>
                  <a:srgbClr val="000000"/>
                </a:solidFill>
                <a:latin typeface="Calibri" pitchFamily="18"/>
                <a:ea typeface="Microsoft YaHei" pitchFamily="2"/>
                <a:cs typeface="Arial" pitchFamily="34"/>
              </a:rPr>
              <a:t>;                         a.Sağlık Hizmetleri                                b.Sağlıklı ve Güvenli Okul Çevresi                                           c.Sağlıklı Beslenme                            Bileşenleri Kapsamında Değerlendirme Başlatılır.</a:t>
            </a:r>
          </a:p>
          <a:p>
            <a:pPr marL="0" marR="0" lvl="0" indent="0" algn="l" rtl="0" hangingPunct="0">
              <a:lnSpc>
                <a:spcPct val="100000"/>
              </a:lnSpc>
              <a:spcBef>
                <a:spcPts val="0"/>
              </a:spcBef>
              <a:spcAft>
                <a:spcPts val="0"/>
              </a:spcAft>
              <a:buNone/>
              <a:tabLst/>
              <a:defRPr sz="1800"/>
            </a:pPr>
            <a:endParaRPr lang="tr-TR" sz="1800" b="0" i="0" u="none" strike="noStrike" kern="1200" spc="0">
              <a:ln>
                <a:noFill/>
              </a:ln>
              <a:solidFill>
                <a:srgbClr val="000000"/>
              </a:solidFill>
              <a:latin typeface="Arial" pitchFamily="34"/>
              <a:ea typeface="Microsoft YaHei" pitchFamily="2"/>
              <a:cs typeface="Arial" pitchFamily="34"/>
            </a:endParaRPr>
          </a:p>
        </p:txBody>
      </p:sp>
      <p:sp>
        <p:nvSpPr>
          <p:cNvPr id="5" name="AutoShape 4"/>
          <p:cNvSpPr/>
          <p:nvPr/>
        </p:nvSpPr>
        <p:spPr>
          <a:xfrm>
            <a:off x="2053440" y="3574440"/>
            <a:ext cx="2447640" cy="12380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BDD6EE"/>
              </a:gs>
            </a:gsLst>
            <a:lin ang="5400000"/>
          </a:gradFill>
          <a:ln w="19080">
            <a:solidFill>
              <a:srgbClr val="0070C0"/>
            </a:solidFill>
            <a:prstDash val="solid"/>
            <a:round/>
          </a:ln>
        </p:spPr>
        <p:txBody>
          <a:bodyPr vert="horz" wrap="square" lIns="91440" tIns="45720" rIns="91440" bIns="45720" anchor="t" anchorCtr="0" compatLnSpc="0"/>
          <a:lstStyle/>
          <a:p>
            <a:pPr marL="0" marR="0" lvl="0" indent="0" algn="ctr" rtl="0" hangingPunct="0">
              <a:lnSpc>
                <a:spcPct val="100000"/>
              </a:lnSpc>
              <a:spcBef>
                <a:spcPts val="0"/>
              </a:spcBef>
              <a:spcAft>
                <a:spcPts val="799"/>
              </a:spcAft>
              <a:buNone/>
              <a:tabLst/>
              <a:defRPr sz="1800"/>
            </a:pPr>
            <a:r>
              <a:rPr lang="tr-TR" sz="1200" b="0" i="0" u="none" strike="noStrike" kern="1200" spc="0">
                <a:ln>
                  <a:noFill/>
                </a:ln>
                <a:solidFill>
                  <a:srgbClr val="000000"/>
                </a:solidFill>
                <a:latin typeface="Calibri" pitchFamily="34"/>
                <a:ea typeface="Microsoft YaHei" pitchFamily="2"/>
                <a:cs typeface="Mangal" pitchFamily="2"/>
              </a:rPr>
              <a:t>Okul yönetimi                              Form -2 ve Form-3‘ü kendi kendini değerlendirme formu olarak kullanarak Dosyasını tamamlar ve değerlendirme ekibine sunar.</a:t>
            </a:r>
          </a:p>
        </p:txBody>
      </p:sp>
      <p:pic>
        <p:nvPicPr>
          <p:cNvPr id="6" name="Resim 22"/>
          <p:cNvPicPr>
            <a:picLocks noChangeAspect="1"/>
          </p:cNvPicPr>
          <p:nvPr/>
        </p:nvPicPr>
        <p:blipFill>
          <a:blip r:embed="rId5">
            <a:lum/>
            <a:alphaModFix/>
          </a:blip>
          <a:srcRect/>
          <a:stretch>
            <a:fillRect/>
          </a:stretch>
        </p:blipFill>
        <p:spPr>
          <a:xfrm>
            <a:off x="9492840" y="3345120"/>
            <a:ext cx="1774080" cy="1696320"/>
          </a:xfrm>
          <a:prstGeom prst="rect">
            <a:avLst/>
          </a:prstGeom>
          <a:noFill/>
          <a:ln>
            <a:noFill/>
          </a:ln>
        </p:spPr>
      </p:pic>
      <p:sp>
        <p:nvSpPr>
          <p:cNvPr id="7" name="Dikdörtgen 24"/>
          <p:cNvSpPr/>
          <p:nvPr/>
        </p:nvSpPr>
        <p:spPr>
          <a:xfrm>
            <a:off x="7492680" y="1302480"/>
            <a:ext cx="16174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34"/>
                <a:ea typeface="Times New Roman" pitchFamily="1"/>
                <a:cs typeface="Times New Roman" pitchFamily="18"/>
              </a:rPr>
              <a:t>DOSYA HAZIR</a:t>
            </a:r>
          </a:p>
        </p:txBody>
      </p:sp>
      <p:sp>
        <p:nvSpPr>
          <p:cNvPr id="8" name="Dikdörtgen 25"/>
          <p:cNvSpPr/>
          <p:nvPr/>
        </p:nvSpPr>
        <p:spPr>
          <a:xfrm>
            <a:off x="2216519" y="1553039"/>
            <a:ext cx="21207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0" i="0" u="none" strike="noStrike" kern="1200" spc="0">
                <a:ln>
                  <a:noFill/>
                </a:ln>
                <a:solidFill>
                  <a:srgbClr val="000000"/>
                </a:solidFill>
                <a:latin typeface="Times New Roman" pitchFamily="18"/>
                <a:ea typeface="Times New Roman" pitchFamily="1"/>
                <a:cs typeface="Mangal" pitchFamily="2"/>
              </a:rPr>
              <a:t> </a:t>
            </a:r>
            <a:r>
              <a:rPr lang="tr-TR" sz="1800" b="1" i="0" u="none" strike="noStrike" kern="1200" spc="0">
                <a:ln>
                  <a:noFill/>
                </a:ln>
                <a:solidFill>
                  <a:srgbClr val="000000"/>
                </a:solidFill>
                <a:latin typeface="Calibri" pitchFamily="34"/>
                <a:ea typeface="Times New Roman" pitchFamily="1"/>
                <a:cs typeface="Times New Roman" pitchFamily="18"/>
              </a:rPr>
              <a:t>DOSYA HAZIR DEĞİL</a:t>
            </a:r>
          </a:p>
        </p:txBody>
      </p:sp>
      <p:cxnSp>
        <p:nvCxnSpPr>
          <p:cNvPr id="9" name="Düz Ok Bağlayıcısı 27"/>
          <p:cNvCxnSpPr/>
          <p:nvPr/>
        </p:nvCxnSpPr>
        <p:spPr>
          <a:xfrm>
            <a:off x="7277400" y="1252439"/>
            <a:ext cx="283680" cy="313560"/>
          </a:xfrm>
          <a:prstGeom prst="bentConnector3">
            <a:avLst/>
          </a:prstGeom>
          <a:noFill/>
          <a:ln w="6480">
            <a:solidFill>
              <a:srgbClr val="5B9BD5"/>
            </a:solidFill>
            <a:prstDash val="solid"/>
            <a:miter/>
            <a:tailEnd type="arrow"/>
          </a:ln>
        </p:spPr>
      </p:cxnSp>
      <p:cxnSp>
        <p:nvCxnSpPr>
          <p:cNvPr id="10" name="Düz Ok Bağlayıcısı 31"/>
          <p:cNvCxnSpPr/>
          <p:nvPr/>
        </p:nvCxnSpPr>
        <p:spPr>
          <a:xfrm flipH="1">
            <a:off x="3988080" y="1252439"/>
            <a:ext cx="360000" cy="300241"/>
          </a:xfrm>
          <a:prstGeom prst="bentConnector3">
            <a:avLst/>
          </a:prstGeom>
          <a:noFill/>
          <a:ln w="6480">
            <a:solidFill>
              <a:srgbClr val="5B9BD5"/>
            </a:solidFill>
            <a:prstDash val="solid"/>
            <a:miter/>
            <a:tailEnd type="arrow"/>
          </a:ln>
        </p:spPr>
      </p:cxnSp>
      <p:cxnSp>
        <p:nvCxnSpPr>
          <p:cNvPr id="11" name="Düz Ok Bağlayıcısı 39"/>
          <p:cNvCxnSpPr/>
          <p:nvPr/>
        </p:nvCxnSpPr>
        <p:spPr>
          <a:xfrm>
            <a:off x="3255479" y="2997000"/>
            <a:ext cx="10801" cy="462959"/>
          </a:xfrm>
          <a:prstGeom prst="bentConnector3">
            <a:avLst/>
          </a:prstGeom>
          <a:noFill/>
          <a:ln w="6480">
            <a:solidFill>
              <a:srgbClr val="5B9BD5"/>
            </a:solidFill>
            <a:prstDash val="solid"/>
            <a:miter/>
            <a:tailEnd type="arrow"/>
          </a:ln>
        </p:spPr>
      </p:cxnSp>
      <p:cxnSp>
        <p:nvCxnSpPr>
          <p:cNvPr id="12" name="Düz Ok Bağlayıcısı 45"/>
          <p:cNvCxnSpPr/>
          <p:nvPr/>
        </p:nvCxnSpPr>
        <p:spPr>
          <a:xfrm>
            <a:off x="7484760" y="2967839"/>
            <a:ext cx="7560" cy="412201"/>
          </a:xfrm>
          <a:prstGeom prst="bentConnector3">
            <a:avLst/>
          </a:prstGeom>
          <a:noFill/>
          <a:ln w="6480">
            <a:solidFill>
              <a:srgbClr val="5B9BD5"/>
            </a:solidFill>
            <a:prstDash val="solid"/>
            <a:miter/>
            <a:tailEnd type="arrow"/>
          </a:ln>
        </p:spPr>
      </p:cxnSp>
      <p:cxnSp>
        <p:nvCxnSpPr>
          <p:cNvPr id="13" name="Düz Ok Bağlayıcısı 49"/>
          <p:cNvCxnSpPr/>
          <p:nvPr/>
        </p:nvCxnSpPr>
        <p:spPr>
          <a:xfrm>
            <a:off x="9577800" y="2952359"/>
            <a:ext cx="313200" cy="382680"/>
          </a:xfrm>
          <a:prstGeom prst="bentConnector3">
            <a:avLst/>
          </a:prstGeom>
          <a:noFill/>
          <a:ln w="6480">
            <a:solidFill>
              <a:srgbClr val="5B9BD5"/>
            </a:solidFill>
            <a:prstDash val="solid"/>
            <a:miter/>
            <a:tailEnd type="arrow"/>
          </a:ln>
        </p:spPr>
      </p:cxnSp>
      <p:cxnSp>
        <p:nvCxnSpPr>
          <p:cNvPr id="14" name="Düz Ok Bağlayıcısı 53"/>
          <p:cNvCxnSpPr/>
          <p:nvPr/>
        </p:nvCxnSpPr>
        <p:spPr>
          <a:xfrm>
            <a:off x="10379880" y="5041440"/>
            <a:ext cx="0" cy="263520"/>
          </a:xfrm>
          <a:prstGeom prst="bentConnector3">
            <a:avLst/>
          </a:prstGeom>
          <a:noFill/>
          <a:ln w="6480">
            <a:solidFill>
              <a:srgbClr val="5B9BD5"/>
            </a:solidFill>
            <a:prstDash val="solid"/>
            <a:miter/>
            <a:tailEnd type="arrow"/>
          </a:ln>
        </p:spPr>
      </p:cxnSp>
      <p:pic>
        <p:nvPicPr>
          <p:cNvPr id="15" name="Resim 17"/>
          <p:cNvPicPr>
            <a:picLocks noChangeAspect="1"/>
          </p:cNvPicPr>
          <p:nvPr/>
        </p:nvPicPr>
        <p:blipFill>
          <a:blip r:embed="rId6">
            <a:lum/>
            <a:alphaModFix/>
          </a:blip>
          <a:srcRect/>
          <a:stretch>
            <a:fillRect/>
          </a:stretch>
        </p:blipFill>
        <p:spPr>
          <a:xfrm>
            <a:off x="1031399" y="290520"/>
            <a:ext cx="1270440" cy="1446840"/>
          </a:xfrm>
          <a:prstGeom prst="rect">
            <a:avLst/>
          </a:prstGeom>
          <a:noFill/>
          <a:ln>
            <a:noFill/>
          </a:ln>
        </p:spPr>
      </p:pic>
      <p:sp>
        <p:nvSpPr>
          <p:cNvPr id="16" name="Yuvarlatılmış Dikdörtgen 1"/>
          <p:cNvSpPr/>
          <p:nvPr/>
        </p:nvSpPr>
        <p:spPr>
          <a:xfrm>
            <a:off x="6501600" y="3380400"/>
            <a:ext cx="2516040" cy="14317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EEBF7"/>
          </a:solidFill>
          <a:ln w="12600">
            <a:solidFill>
              <a:srgbClr val="DEEBF7"/>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200" b="1" i="0" u="none" strike="noStrike" kern="1200" spc="0">
                <a:ln>
                  <a:noFill/>
                </a:ln>
                <a:solidFill>
                  <a:srgbClr val="FFFFFF"/>
                </a:solidFill>
                <a:latin typeface="Calibri" pitchFamily="18"/>
                <a:ea typeface="Microsoft YaHei" pitchFamily="2"/>
                <a:cs typeface="Mangal" pitchFamily="2"/>
              </a:rPr>
              <a:t>EKSİK VAR</a:t>
            </a:r>
          </a:p>
          <a:p>
            <a:pPr marL="0" marR="0" lvl="0" indent="0" algn="ctr" rtl="0" hangingPunct="1">
              <a:lnSpc>
                <a:spcPct val="100000"/>
              </a:lnSpc>
              <a:spcBef>
                <a:spcPts val="0"/>
              </a:spcBef>
              <a:spcAft>
                <a:spcPts val="0"/>
              </a:spcAft>
              <a:buNone/>
              <a:tabLst/>
              <a:defRPr sz="1800"/>
            </a:pPr>
            <a:r>
              <a:rPr lang="tr-TR" sz="1200" b="0" i="0" u="none" strike="noStrike" kern="1200" spc="0">
                <a:ln>
                  <a:noFill/>
                </a:ln>
                <a:solidFill>
                  <a:srgbClr val="FFFFFF"/>
                </a:solidFill>
                <a:latin typeface="Calibri" pitchFamily="18"/>
                <a:ea typeface="Microsoft YaHei" pitchFamily="2"/>
                <a:cs typeface="Mangal" pitchFamily="2"/>
              </a:rPr>
              <a:t>Değerlendirme sonrasında; eksikleri olduğu saptanan okullar eksiklerini en kısa sürede tamamlayarak sonuçları İSM ve İlçe Milli Eğitim Müdürlüklerine bildirir.</a:t>
            </a:r>
          </a:p>
        </p:txBody>
      </p:sp>
      <p:sp>
        <p:nvSpPr>
          <p:cNvPr id="17" name="Yuvarlatılmış Dikdörtgen 19"/>
          <p:cNvSpPr/>
          <p:nvPr/>
        </p:nvSpPr>
        <p:spPr>
          <a:xfrm>
            <a:off x="9018000" y="5306040"/>
            <a:ext cx="2729520" cy="14317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EEBF7"/>
          </a:solidFill>
          <a:ln w="12600">
            <a:solidFill>
              <a:srgbClr val="DEEBF7"/>
            </a:solidFill>
            <a:prstDash val="solid"/>
            <a:miter/>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tr-TR" sz="1200" b="1" i="0" u="none" strike="noStrike" kern="1200" spc="0">
                <a:ln>
                  <a:noFill/>
                </a:ln>
                <a:solidFill>
                  <a:srgbClr val="FFFFFF"/>
                </a:solidFill>
                <a:latin typeface="Calibri" pitchFamily="18"/>
                <a:ea typeface="Microsoft YaHei" pitchFamily="2"/>
                <a:cs typeface="Mangal" pitchFamily="2"/>
              </a:rPr>
              <a:t>RAPORLAMA</a:t>
            </a:r>
          </a:p>
          <a:p>
            <a:pPr marL="0" marR="0" lvl="0" indent="0" algn="ctr" rtl="0" hangingPunct="1">
              <a:lnSpc>
                <a:spcPct val="100000"/>
              </a:lnSpc>
              <a:spcBef>
                <a:spcPts val="0"/>
              </a:spcBef>
              <a:spcAft>
                <a:spcPts val="0"/>
              </a:spcAft>
              <a:buNone/>
              <a:tabLst/>
              <a:defRPr sz="1800"/>
            </a:pPr>
            <a:r>
              <a:rPr lang="tr-TR" sz="1200" b="0" i="0" u="none" strike="noStrike" kern="1200" spc="0">
                <a:ln>
                  <a:noFill/>
                </a:ln>
                <a:solidFill>
                  <a:srgbClr val="FFFFFF"/>
                </a:solidFill>
                <a:latin typeface="Calibri" pitchFamily="18"/>
                <a:ea typeface="Microsoft YaHei" pitchFamily="2"/>
                <a:cs typeface="Mangal" pitchFamily="2"/>
              </a:rPr>
              <a:t>Eğitim öğretim yılı sonunda İlçe Sağlık Müdürlüğü Değerlendirme Ekibi tarafından HSYS sistemine değerlendirme verilerinin girişi yapılır.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name="&#10;SONUÇ VE RAPORLAMA&#10;">
    <p:spTree>
      <p:nvGrpSpPr>
        <p:cNvPr id="1" name=""/>
        <p:cNvGrpSpPr/>
        <p:nvPr/>
      </p:nvGrpSpPr>
      <p:grpSpPr>
        <a:xfrm>
          <a:off x="0" y="0"/>
          <a:ext cx="0" cy="0"/>
          <a:chOff x="0" y="0"/>
          <a:chExt cx="0" cy="0"/>
        </a:xfrm>
      </p:grpSpPr>
      <p:sp>
        <p:nvSpPr>
          <p:cNvPr id="2" name="Unvan 1"/>
          <p:cNvSpPr txBox="1">
            <a:spLocks noGrp="1"/>
          </p:cNvSpPr>
          <p:nvPr>
            <p:ph type="title" idx="4294967295"/>
          </p:nvPr>
        </p:nvSpPr>
        <p:spPr>
          <a:xfrm>
            <a:off x="1404360" y="1436759"/>
            <a:ext cx="4473720" cy="3916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tr-TR" sz="2800" b="1">
                <a:latin typeface="Cambria" pitchFamily="18"/>
              </a:rPr>
              <a:t/>
            </a:r>
            <a:br>
              <a:rPr lang="tr-TR" sz="2800" b="1">
                <a:latin typeface="Cambria" pitchFamily="18"/>
              </a:rPr>
            </a:br>
            <a:r>
              <a:rPr lang="tr-TR" sz="2800" b="1">
                <a:latin typeface="Cambria" pitchFamily="18"/>
              </a:rPr>
              <a:t>SONUÇ VE RAPORLAMA</a:t>
            </a:r>
            <a:r>
              <a:rPr lang="tr-TR" sz="2800">
                <a:latin typeface="Cambria" pitchFamily="18"/>
              </a:rPr>
              <a:t/>
            </a:r>
            <a:br>
              <a:rPr lang="tr-TR" sz="2800">
                <a:latin typeface="Cambria" pitchFamily="18"/>
              </a:rPr>
            </a:br>
            <a:endParaRPr lang="tr-TR" sz="2800">
              <a:latin typeface="Cambria" pitchFamily="18"/>
            </a:endParaRPr>
          </a:p>
        </p:txBody>
      </p:sp>
      <p:sp>
        <p:nvSpPr>
          <p:cNvPr id="3" name="İçerik Yer Tutucusu 2"/>
          <p:cNvSpPr txBox="1">
            <a:spLocks noGrp="1"/>
          </p:cNvSpPr>
          <p:nvPr>
            <p:ph type="body" idx="4294967295"/>
          </p:nvPr>
        </p:nvSpPr>
        <p:spPr>
          <a:xfrm>
            <a:off x="1404360" y="1828800"/>
            <a:ext cx="10823040" cy="4817520"/>
          </a:xfrm>
          <a:ln w="0">
            <a:solidFill>
              <a:srgbClr val="C60000"/>
            </a:solidFill>
            <a:prstDash val="solid"/>
          </a:ln>
        </p:spPr>
        <p:txBody>
          <a:bodyPr/>
          <a:lstStyle>
            <a:defPPr marL="432000" lvl="0" indent="-324000" algn="l" rtl="0" hangingPunct="1">
              <a:lnSpc>
                <a:spcPct val="90000"/>
              </a:lnSpc>
              <a:spcBef>
                <a:spcPts val="0"/>
              </a:spcBef>
              <a:spcAft>
                <a:spcPts val="1417"/>
              </a:spcAft>
              <a:buSzPct val="45000"/>
              <a:buFont typeface="StarSymbol"/>
              <a:buNone/>
              <a:defRPr lang="tr-TR"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tr-TR"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tr-T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tr-TR"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tr-TR"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tr-TR"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tr-TR" sz="2600">
              <a:latin typeface="Calibri" pitchFamily="18"/>
            </a:endParaRPr>
          </a:p>
          <a:p>
            <a:pPr marL="0" lvl="0" indent="0">
              <a:spcBef>
                <a:spcPts val="1001"/>
              </a:spcBef>
              <a:buNone/>
            </a:pPr>
            <a:endParaRPr lang="tr-TR" sz="2600">
              <a:latin typeface="Calibri" pitchFamily="18"/>
            </a:endParaRPr>
          </a:p>
          <a:p>
            <a:pPr marL="0" lvl="0" indent="0">
              <a:spcBef>
                <a:spcPts val="1001"/>
              </a:spcBef>
              <a:buNone/>
            </a:pPr>
            <a:r>
              <a:rPr lang="tr-TR" sz="2600">
                <a:latin typeface="Calibri" pitchFamily="18"/>
              </a:rPr>
              <a:t>1.Program kapsamında Okul Sağlığı Değerlendirme Ekibi tarafından gerçekleştirilen okul ziyareti ve değerlendirme sırasında; </a:t>
            </a:r>
            <a:r>
              <a:rPr lang="tr-TR" sz="2600" b="1">
                <a:latin typeface="Calibri" pitchFamily="18"/>
              </a:rPr>
              <a:t>Form-2</a:t>
            </a:r>
            <a:r>
              <a:rPr lang="tr-TR" sz="2600">
                <a:latin typeface="Calibri" pitchFamily="18"/>
              </a:rPr>
              <a:t> ve </a:t>
            </a:r>
            <a:r>
              <a:rPr lang="tr-TR" sz="2600" b="1">
                <a:latin typeface="Calibri" pitchFamily="18"/>
              </a:rPr>
              <a:t>Form-3</a:t>
            </a:r>
            <a:r>
              <a:rPr lang="tr-TR" sz="2600">
                <a:latin typeface="Calibri" pitchFamily="18"/>
              </a:rPr>
              <a:t>;</a:t>
            </a:r>
          </a:p>
          <a:p>
            <a:pPr marL="0" lvl="0" indent="0">
              <a:spcBef>
                <a:spcPts val="1001"/>
              </a:spcBef>
              <a:buNone/>
            </a:pPr>
            <a:r>
              <a:rPr lang="tr-TR" sz="2600" b="1">
                <a:latin typeface="Calibri" pitchFamily="18"/>
              </a:rPr>
              <a:t>3’er</a:t>
            </a:r>
            <a:r>
              <a:rPr lang="tr-TR" sz="2600">
                <a:latin typeface="Calibri" pitchFamily="18"/>
              </a:rPr>
              <a:t> nüsha olarak düzenlenecektir.</a:t>
            </a:r>
          </a:p>
          <a:p>
            <a:pPr marL="0" lvl="0" indent="0">
              <a:spcBef>
                <a:spcPts val="1001"/>
              </a:spcBef>
              <a:buNone/>
            </a:pPr>
            <a:r>
              <a:rPr lang="tr-TR" sz="2600">
                <a:latin typeface="Calibri" pitchFamily="18"/>
              </a:rPr>
              <a:t>    </a:t>
            </a:r>
          </a:p>
          <a:p>
            <a:pPr marL="0" lvl="0" indent="0">
              <a:spcBef>
                <a:spcPts val="1001"/>
              </a:spcBef>
              <a:buClr>
                <a:srgbClr val="C00000"/>
              </a:buClr>
              <a:buFont typeface="Wingdings"/>
              <a:buChar char="Ø"/>
            </a:pPr>
            <a:r>
              <a:rPr lang="tr-TR" sz="2600">
                <a:latin typeface="Calibri" pitchFamily="18"/>
              </a:rPr>
              <a:t>    1 nüsha İlçe Sağlık Müdürlüğünde</a:t>
            </a:r>
          </a:p>
          <a:p>
            <a:pPr marL="0" lvl="0" indent="0">
              <a:spcBef>
                <a:spcPts val="1001"/>
              </a:spcBef>
              <a:buClr>
                <a:srgbClr val="C00000"/>
              </a:buClr>
              <a:buFont typeface="Wingdings"/>
              <a:buChar char="Ø"/>
            </a:pPr>
            <a:r>
              <a:rPr lang="tr-TR" sz="2600">
                <a:latin typeface="Calibri" pitchFamily="18"/>
              </a:rPr>
              <a:t>    1 nüsha İlçe Millî Eğitim Müdürlüğü’nde</a:t>
            </a:r>
          </a:p>
          <a:p>
            <a:pPr marL="0" lvl="0" indent="0">
              <a:spcBef>
                <a:spcPts val="1001"/>
              </a:spcBef>
              <a:buClr>
                <a:srgbClr val="C00000"/>
              </a:buClr>
              <a:buFont typeface="Wingdings"/>
              <a:buChar char="Ø"/>
            </a:pPr>
            <a:r>
              <a:rPr lang="tr-TR" sz="2600">
                <a:latin typeface="Calibri" pitchFamily="18"/>
              </a:rPr>
              <a:t>    1 nüsha da okulda kalacaktır.</a:t>
            </a:r>
          </a:p>
          <a:p>
            <a:pPr marL="0" lvl="0" indent="0">
              <a:spcBef>
                <a:spcPts val="1001"/>
              </a:spcBef>
              <a:buNone/>
            </a:pPr>
            <a:endParaRPr lang="tr-TR" sz="2600">
              <a:latin typeface="Calibri" pitchFamily="18"/>
            </a:endParaRPr>
          </a:p>
          <a:p>
            <a:pPr marL="0" lvl="0" indent="0">
              <a:spcBef>
                <a:spcPts val="1001"/>
              </a:spcBef>
              <a:buNone/>
            </a:pPr>
            <a:r>
              <a:rPr lang="tr-TR" sz="2600">
                <a:latin typeface="Calibri" pitchFamily="18"/>
              </a:rPr>
              <a:t>2. Okul Değerlendirme Ekibi tarafından yapılan değerlendirme sonrasında eksiklikleri olduğu saptanan okullar, eksiklerini en kısa sürede tamamlayarak sonuçları İlçe Sağlık Müdürlüğü ve İlçe Millî Eğitim Müdürlüğü’ne raporlamalıdır.</a:t>
            </a:r>
          </a:p>
          <a:p>
            <a:pPr marL="0" lvl="0" indent="0">
              <a:spcBef>
                <a:spcPts val="1001"/>
              </a:spcBef>
              <a:buNone/>
            </a:pPr>
            <a:r>
              <a:rPr lang="tr-TR" sz="2600">
                <a:latin typeface="Calibri" pitchFamily="18"/>
              </a:rPr>
              <a:t> </a:t>
            </a:r>
          </a:p>
          <a:p>
            <a:pPr marL="0" lvl="0" indent="0">
              <a:spcBef>
                <a:spcPts val="1001"/>
              </a:spcBef>
              <a:buNone/>
            </a:pPr>
            <a:endParaRPr lang="tr-TR">
              <a:latin typeface="Calibri" pitchFamily="18"/>
            </a:endParaRPr>
          </a:p>
        </p:txBody>
      </p:sp>
      <p:grpSp>
        <p:nvGrpSpPr>
          <p:cNvPr id="4" name="Grup 3"/>
          <p:cNvGrpSpPr/>
          <p:nvPr/>
        </p:nvGrpSpPr>
        <p:grpSpPr>
          <a:xfrm>
            <a:off x="2198880" y="232920"/>
            <a:ext cx="7745760" cy="906119"/>
            <a:chOff x="2198880" y="232920"/>
            <a:chExt cx="7745760" cy="906119"/>
          </a:xfrm>
        </p:grpSpPr>
        <p:sp>
          <p:nvSpPr>
            <p:cNvPr id="5" name="Yuvarlatılmış Dikdörtgen 4"/>
            <p:cNvSpPr/>
            <p:nvPr/>
          </p:nvSpPr>
          <p:spPr>
            <a:xfrm>
              <a:off x="2198880" y="23292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6" name="Yuvarlatılmış Dikdörtgen 4"/>
            <p:cNvSpPr/>
            <p:nvPr/>
          </p:nvSpPr>
          <p:spPr>
            <a:xfrm>
              <a:off x="2235600" y="26424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OKULDA SAĞLIĞIN KORUNMASI VE GELİŞTİRİLMESİ PROGRAMI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name="page185">
    <p:spTree>
      <p:nvGrpSpPr>
        <p:cNvPr id="1" name=""/>
        <p:cNvGrpSpPr/>
        <p:nvPr/>
      </p:nvGrpSpPr>
      <p:grpSpPr>
        <a:xfrm>
          <a:off x="0" y="0"/>
          <a:ext cx="0" cy="0"/>
          <a:chOff x="0" y="0"/>
          <a:chExt cx="0" cy="0"/>
        </a:xfrm>
      </p:grpSpPr>
      <p:pic>
        <p:nvPicPr>
          <p:cNvPr id="2" name="Resim 2"/>
          <p:cNvPicPr>
            <a:picLocks noChangeAspect="1"/>
          </p:cNvPicPr>
          <p:nvPr/>
        </p:nvPicPr>
        <p:blipFill>
          <a:blip r:embed="rId3">
            <a:lum/>
            <a:alphaModFix/>
          </a:blip>
          <a:srcRect/>
          <a:stretch>
            <a:fillRect/>
          </a:stretch>
        </p:blipFill>
        <p:spPr>
          <a:xfrm>
            <a:off x="4433040" y="770039"/>
            <a:ext cx="3943440" cy="394596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09">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1785960" y="1857959"/>
            <a:ext cx="10144440" cy="3566880"/>
          </a:xfrm>
          <a:prstGeom prst="rect">
            <a:avLst/>
          </a:prstGeom>
          <a:noFill/>
          <a:ln w="9360">
            <a:solidFill>
              <a:srgbClr val="C60000"/>
            </a:solidFill>
            <a:prstDash val="solid"/>
            <a:round/>
          </a:ln>
        </p:spPr>
      </p:pic>
      <p:sp>
        <p:nvSpPr>
          <p:cNvPr id="3" name="Rectangle 4"/>
          <p:cNvSpPr/>
          <p:nvPr/>
        </p:nvSpPr>
        <p:spPr>
          <a:xfrm>
            <a:off x="2927520" y="1133640"/>
            <a:ext cx="561636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4" name="Dikdörtgen 8"/>
          <p:cNvSpPr/>
          <p:nvPr/>
        </p:nvSpPr>
        <p:spPr>
          <a:xfrm>
            <a:off x="1897200" y="1823760"/>
            <a:ext cx="13586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tr-TR" sz="1800" b="1" i="0" u="none" strike="noStrike" kern="1200" spc="0">
                <a:ln>
                  <a:noFill/>
                </a:ln>
                <a:solidFill>
                  <a:srgbClr val="000000"/>
                </a:solidFill>
                <a:latin typeface="Calibri" pitchFamily="18"/>
                <a:ea typeface="Microsoft YaHei" pitchFamily="2"/>
                <a:cs typeface="Mangal" pitchFamily="2"/>
              </a:rPr>
              <a:t>Komisyonlar</a:t>
            </a:r>
          </a:p>
        </p:txBody>
      </p:sp>
      <p:grpSp>
        <p:nvGrpSpPr>
          <p:cNvPr id="5" name="Grup 5"/>
          <p:cNvGrpSpPr/>
          <p:nvPr/>
        </p:nvGrpSpPr>
        <p:grpSpPr>
          <a:xfrm>
            <a:off x="2484720" y="283680"/>
            <a:ext cx="7745760" cy="906119"/>
            <a:chOff x="2484720" y="283680"/>
            <a:chExt cx="7745760" cy="906119"/>
          </a:xfrm>
        </p:grpSpPr>
        <p:sp>
          <p:nvSpPr>
            <p:cNvPr id="6" name="Yuvarlatılmış Dikdörtgen 6"/>
            <p:cNvSpPr/>
            <p:nvPr/>
          </p:nvSpPr>
          <p:spPr>
            <a:xfrm>
              <a:off x="2484720" y="283680"/>
              <a:ext cx="7745760" cy="90575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12600">
              <a:solidFill>
                <a:srgbClr val="D7712C"/>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tr-TR" sz="1800" b="0" i="0" u="none" strike="noStrike" kern="1200">
                <a:ln>
                  <a:noFill/>
                </a:ln>
                <a:latin typeface="Arial" pitchFamily="18"/>
                <a:ea typeface="Microsoft YaHei" pitchFamily="2"/>
                <a:cs typeface="Mangal" pitchFamily="2"/>
              </a:endParaRPr>
            </a:p>
          </p:txBody>
        </p:sp>
        <p:sp>
          <p:nvSpPr>
            <p:cNvPr id="7" name="Yuvarlatılmış Dikdörtgen 4"/>
            <p:cNvSpPr/>
            <p:nvPr/>
          </p:nvSpPr>
          <p:spPr>
            <a:xfrm>
              <a:off x="2521440" y="315000"/>
              <a:ext cx="7672680" cy="874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8760" tIns="68760" rIns="68760" bIns="68760" anchor="ctr" anchorCtr="0" compatLnSpc="0"/>
            <a:lstStyle/>
            <a:p>
              <a:pPr marL="0" marR="0" lvl="0" indent="0" algn="ctr" rtl="0" hangingPunct="0">
                <a:lnSpc>
                  <a:spcPct val="90000"/>
                </a:lnSpc>
                <a:spcBef>
                  <a:spcPts val="0"/>
                </a:spcBef>
                <a:spcAft>
                  <a:spcPts val="629"/>
                </a:spcAft>
                <a:buNone/>
                <a:tabLst/>
                <a:defRPr sz="1800"/>
              </a:pPr>
              <a:r>
                <a:rPr lang="tr-TR" sz="2400" b="1" i="0" u="none" strike="noStrike" kern="1200" spc="0">
                  <a:ln>
                    <a:noFill/>
                  </a:ln>
                  <a:solidFill>
                    <a:srgbClr val="000000"/>
                  </a:solidFill>
                  <a:latin typeface="Cambria" pitchFamily="18"/>
                  <a:ea typeface="Microsoft YaHei" pitchFamily="2"/>
                  <a:cs typeface="Mangal" pitchFamily="2"/>
                </a:rPr>
                <a:t>BEYAZ BAYRAK ÇALIŞMALARI</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rsayıla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rsayılan 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rsayılan 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rsayılan 3">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Varsayılan 4">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Varsayılan 5">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2547</Words>
  <Application>Microsoft Office PowerPoint</Application>
  <PresentationFormat>Özel</PresentationFormat>
  <Paragraphs>504</Paragraphs>
  <Slides>85</Slides>
  <Notes>85</Notes>
  <HiddenSlides>0</HiddenSlides>
  <MMClips>0</MMClips>
  <ScaleCrop>false</ScaleCrop>
  <HeadingPairs>
    <vt:vector size="4" baseType="variant">
      <vt:variant>
        <vt:lpstr>Tema</vt:lpstr>
      </vt:variant>
      <vt:variant>
        <vt:i4>6</vt:i4>
      </vt:variant>
      <vt:variant>
        <vt:lpstr>Slayt Başlıkları</vt:lpstr>
      </vt:variant>
      <vt:variant>
        <vt:i4>85</vt:i4>
      </vt:variant>
    </vt:vector>
  </HeadingPairs>
  <TitlesOfParts>
    <vt:vector size="91" baseType="lpstr">
      <vt:lpstr>Varsayılan</vt:lpstr>
      <vt:lpstr>Varsayılan 1</vt:lpstr>
      <vt:lpstr>Varsayılan 2</vt:lpstr>
      <vt:lpstr>Varsayılan 3</vt:lpstr>
      <vt:lpstr>Varsayılan 4</vt:lpstr>
      <vt:lpstr>Varsayılan 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1-Başvuru:</vt:lpstr>
      <vt:lpstr>PowerPoint Sunusu</vt:lpstr>
      <vt:lpstr>PowerPoint Sunusu</vt:lpstr>
      <vt:lpstr>PowerPoint Sunusu</vt:lpstr>
      <vt:lpstr>PowerPoint Sunusu</vt:lpstr>
      <vt:lpstr>PowerPoint Sunusu</vt:lpstr>
      <vt:lpstr>Beyaz bayrak denetim formu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Amaç</vt:lpstr>
      <vt:lpstr>PowerPoint Sunusu</vt:lpstr>
      <vt:lpstr>PowerPoint Sunusu</vt:lpstr>
      <vt:lpstr>PowerPoint Sunusu</vt:lpstr>
      <vt:lpstr>PowerPoint Sunusu</vt:lpstr>
      <vt:lpstr>Kimler Başvuru Yapabilir?</vt:lpstr>
      <vt:lpstr>Başvuru Nasıl Yapılmalıdır?</vt:lpstr>
      <vt:lpstr>PowerPoint Sunusu</vt:lpstr>
      <vt:lpstr>Okul Sağlığı Yönetim Ekibi</vt:lpstr>
      <vt:lpstr>PowerPoint Sunusu</vt:lpstr>
      <vt:lpstr>Plan kapsamında gerçekleştirilen etkinliklere ait belgeler</vt:lpstr>
      <vt:lpstr>Plan kapsamında gerçekleştirilen etkinlikler</vt:lpstr>
      <vt:lpstr>PowerPoint Sunusu</vt:lpstr>
      <vt:lpstr>PowerPoint Sunusu</vt:lpstr>
      <vt:lpstr>Başvuru Nasıl Yapılmalıdır?</vt:lpstr>
      <vt:lpstr>PowerPoint Sunusu</vt:lpstr>
      <vt:lpstr>PowerPoint Sunusu</vt:lpstr>
      <vt:lpstr>PowerPoint Sunusu</vt:lpstr>
      <vt:lpstr>İşitme Taraması Neden Yapılır ?</vt:lpstr>
      <vt:lpstr>PowerPoint Sunusu</vt:lpstr>
      <vt:lpstr>Kimlere uygulanır?  </vt:lpstr>
      <vt:lpstr>PowerPoint Sunusu</vt:lpstr>
      <vt:lpstr>PowerPoint Sunusu</vt:lpstr>
      <vt:lpstr>PowerPoint Sunusu</vt:lpstr>
      <vt:lpstr>Kimler tarafından uygulanır? </vt:lpstr>
      <vt:lpstr>  Risk Faktörleri-1   </vt:lpstr>
      <vt:lpstr>  Risk Faktörleri-1   </vt:lpstr>
      <vt:lpstr>Test yapılan yerin özellikleri </vt:lpstr>
      <vt:lpstr>Tarama Testleri Nasıl Uygulanır?</vt:lpstr>
      <vt:lpstr>Aile Bilgilendirilmesi</vt:lpstr>
      <vt:lpstr>Test Yapılması Zor Olan Çocuklarda Tarama  </vt:lpstr>
      <vt:lpstr>PowerPoint Sunusu</vt:lpstr>
      <vt:lpstr>Taramalarda Sevk Kriterleri </vt:lpstr>
      <vt:lpstr>Sevk Formları </vt:lpstr>
      <vt:lpstr>PowerPoint Sunusu</vt:lpstr>
      <vt:lpstr>Tarama Verileri Nereye Kaydedilecek?</vt:lpstr>
      <vt:lpstr>PowerPoint Sunusu</vt:lpstr>
      <vt:lpstr>Okul Müdürlerinin Taramalardaki Rolleri</vt:lpstr>
      <vt:lpstr>Okul ve Milli Eğitimin Taramalardaki Rolleri</vt:lpstr>
      <vt:lpstr>PowerPoint Sunusu</vt:lpstr>
      <vt:lpstr>PowerPoint Sunusu</vt:lpstr>
      <vt:lpstr>                                                                               OKUL SAĞLIĞI NEDİR?</vt:lpstr>
      <vt:lpstr>Program Bileşenleri</vt:lpstr>
      <vt:lpstr>  İLÇE PROGRAM İŞLEYİŞİ                                                 </vt:lpstr>
      <vt:lpstr>            DEĞERLENDİRME ÖNCESİ HAZIRLIKLAR   1.İlçe Sağlık Müdürlüğü (İSM) ve İlçe Milli Eğitim Müdürlüğü Hazırlıkları:</vt:lpstr>
      <vt:lpstr> 2.Okula Bilgi Verilmesi :</vt:lpstr>
      <vt:lpstr>Değerlendirmeye Dahil Okullar</vt:lpstr>
      <vt:lpstr> 3.Okul Yönetiminin Hazırlığı:</vt:lpstr>
      <vt:lpstr>PowerPoint Sunusu</vt:lpstr>
      <vt:lpstr>PowerPoint Sunusu</vt:lpstr>
      <vt:lpstr> SONUÇ VE RAPORLAMA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Ünal Mamur</dc:creator>
  <cp:lastModifiedBy>Windows Kullanıcısı</cp:lastModifiedBy>
  <cp:revision>2</cp:revision>
  <dcterms:modified xsi:type="dcterms:W3CDTF">2019-09-02T12:09:23Z</dcterms:modified>
</cp:coreProperties>
</file>