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498" y="-216"/>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Üstbilgi Yer Tutucusu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tr-TR" sz="1200">
              <a:latin typeface="Arial" pitchFamily="18"/>
              <a:ea typeface="Microsoft YaHei" pitchFamily="2"/>
              <a:cs typeface="Mangal" pitchFamily="2"/>
            </a:endParaRPr>
          </a:p>
        </p:txBody>
      </p:sp>
      <p:sp>
        <p:nvSpPr>
          <p:cNvPr id="3" name="Veri Yer Tutucusu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B1431955-6E10-45C3-8D8E-FE75C9D5FF3C}" type="datetimeFigureOut">
              <a:t>29.08.2019</a:t>
            </a:fld>
            <a:endParaRPr lang="tr-TR" sz="1200">
              <a:latin typeface="Arial" pitchFamily="18"/>
              <a:ea typeface="Microsoft YaHei" pitchFamily="2"/>
              <a:cs typeface="Mangal" pitchFamily="2"/>
            </a:endParaRPr>
          </a:p>
        </p:txBody>
      </p:sp>
      <p:sp>
        <p:nvSpPr>
          <p:cNvPr id="4" name="Altbilgi Yer Tutucusu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tr-TR" sz="1200">
              <a:latin typeface="Arial" pitchFamily="18"/>
              <a:ea typeface="Microsoft YaHei" pitchFamily="2"/>
              <a:cs typeface="Mangal" pitchFamily="2"/>
            </a:endParaRPr>
          </a:p>
        </p:txBody>
      </p:sp>
      <p:sp>
        <p:nvSpPr>
          <p:cNvPr id="5" name="Slayt Numarası Yer Tutucusu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A0D2128B-26DF-4D19-80DD-DA80C2A75729}" type="slidenum">
              <a:t>‹#›</a:t>
            </a:fld>
            <a:endParaRPr lang="tr-TR" sz="1200">
              <a:latin typeface="Arial" pitchFamily="18"/>
              <a:ea typeface="Microsoft YaHei" pitchFamily="2"/>
              <a:cs typeface="Mangal" pitchFamily="2"/>
            </a:endParaRPr>
          </a:p>
        </p:txBody>
      </p:sp>
    </p:spTree>
    <p:extLst>
      <p:ext uri="{BB962C8B-B14F-4D97-AF65-F5344CB8AC3E}">
        <p14:creationId xmlns:p14="http://schemas.microsoft.com/office/powerpoint/2010/main" val="188142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 Yer Tutucusu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tr-TR"/>
          </a:p>
        </p:txBody>
      </p:sp>
      <p:sp>
        <p:nvSpPr>
          <p:cNvPr id="4" name="Üstbilgi Yer Tutucusu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5" name="Veri Yer Tutucusu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tr-TR" sz="1400" kern="1200">
                <a:latin typeface="Times New Roman" pitchFamily="18"/>
                <a:ea typeface="Lucida Sans Unicode" pitchFamily="2"/>
                <a:cs typeface="Tahoma" pitchFamily="2"/>
              </a:defRPr>
            </a:lvl1pPr>
          </a:lstStyle>
          <a:p>
            <a:pPr lvl="0"/>
            <a:fld id="{06BC9C62-47A0-4E64-9DA9-AABD1F5FD384}" type="datetimeFigureOut">
              <a:t>29.08.2019</a:t>
            </a:fld>
            <a:endParaRPr lang="tr-TR"/>
          </a:p>
        </p:txBody>
      </p:sp>
      <p:sp>
        <p:nvSpPr>
          <p:cNvPr id="6" name="Altbilgi Yer Tutucusu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7" name="Slayt Numarası Yer Tutucus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tr-TR" sz="1400" kern="1200">
                <a:latin typeface="Times New Roman" pitchFamily="18"/>
                <a:ea typeface="Lucida Sans Unicode" pitchFamily="2"/>
                <a:cs typeface="Tahoma" pitchFamily="2"/>
              </a:defRPr>
            </a:lvl1pPr>
          </a:lstStyle>
          <a:p>
            <a:pPr lvl="0"/>
            <a:fld id="{A9C1F093-2D3F-433A-8041-68F62906821B}" type="slidenum">
              <a:t>‹#›</a:t>
            </a:fld>
            <a:endParaRPr lang="tr-TR"/>
          </a:p>
        </p:txBody>
      </p:sp>
    </p:spTree>
    <p:extLst>
      <p:ext uri="{BB962C8B-B14F-4D97-AF65-F5344CB8AC3E}">
        <p14:creationId xmlns:p14="http://schemas.microsoft.com/office/powerpoint/2010/main" val="4014264567"/>
      </p:ext>
    </p:extLst>
  </p:cSld>
  <p:clrMap bg1="lt1" tx1="dk1" bg2="lt2" tx2="dk2" accent1="accent1" accent2="accent2" accent3="accent3" accent4="accent4" accent5="accent5" accent6="accent6" hlink="hlink" folHlink="folHlink"/>
  <p:notesStyle>
    <a:lvl1pPr marL="216000" marR="0" indent="-216000" rtl="0" hangingPunct="0">
      <a:tabLst/>
      <a:defRPr lang="tr-T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E9C713EF-1FD2-4E8A-B2B2-7FD22F59749F}" type="slidenum">
              <a:t>10</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308F0805-ABBD-4185-81AA-7300DC7D98EE}" type="slidenum">
              <a:t>11</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CABE4876-F9A7-4349-865F-86A5754B8865}" type="slidenum">
              <a:t>12</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4D298A4C-7D8B-42D9-8040-26C8EE2067B8}" type="slidenum">
              <a:t>13</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3E2BA00B-33B7-4610-AC27-9A799FFC2BF7}" type="slidenum">
              <a:t>14</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9053CE64-CBAC-409E-9BF7-D2E462537616}" type="slidenum">
              <a:t>15</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CFE2EC2C-312D-4C27-895A-A3FAF2144589}" type="slidenum">
              <a:t>4</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F05B61FF-04EC-40CB-B8C9-315EC049D93B}" type="slidenum">
              <a:t>5</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AAEA0055-C68C-4EA3-B63C-3A4BD24F4114}" type="slidenum">
              <a:t>6</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45901AB8-1614-4E8A-B804-813924A8B8A6}" type="slidenum">
              <a:t>7</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2C8C6089-0852-4E3A-BAEA-BC855FD657A3}" type="slidenum">
              <a:t>8</a:t>
            </a:fld>
            <a:endParaRPr lang="tr-TR" sz="180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wrap="square" lIns="90000" tIns="45000" rIns="90000" bIns="45000" anchor="t"/>
          <a:lstStyle/>
          <a:p>
            <a:pPr lvl="0"/>
            <a:endParaRPr lang="tr-TR"/>
          </a:p>
        </p:txBody>
      </p:sp>
      <p:sp>
        <p:nvSpPr>
          <p:cNvPr id="4" name="Slayt Numarası Yer Tutucusu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E91E6D3B-BA19-4747-8D26-827559A3D4CE}" type="slidenum">
              <a:t>9</a:t>
            </a:fld>
            <a:endParaRPr lang="tr-TR" sz="1800">
              <a:solidFill>
                <a:srgbClr val="000000"/>
              </a:solidFill>
              <a:latin typeface="+mn-lt" pitchFamily="18"/>
              <a:ea typeface="+mn-ea" pitchFamily="2"/>
              <a:cs typeface="+mn-c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5A76F5BE-7456-448E-A85F-8111B6E84776}" type="slidenum">
              <a:t>‹#›</a:t>
            </a:fld>
            <a:endParaRPr lang="tr-TR"/>
          </a:p>
        </p:txBody>
      </p:sp>
    </p:spTree>
    <p:extLst>
      <p:ext uri="{BB962C8B-B14F-4D97-AF65-F5344CB8AC3E}">
        <p14:creationId xmlns:p14="http://schemas.microsoft.com/office/powerpoint/2010/main" val="123418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8BA50372-E8B5-41F1-A806-66118024B1BE}" type="slidenum">
              <a:t>‹#›</a:t>
            </a:fld>
            <a:endParaRPr lang="tr-TR"/>
          </a:p>
        </p:txBody>
      </p:sp>
    </p:spTree>
    <p:extLst>
      <p:ext uri="{BB962C8B-B14F-4D97-AF65-F5344CB8AC3E}">
        <p14:creationId xmlns:p14="http://schemas.microsoft.com/office/powerpoint/2010/main" val="266405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98DF203-EE81-4C2D-B05C-10627D73DBDF}" type="slidenum">
              <a:t>‹#›</a:t>
            </a:fld>
            <a:endParaRPr lang="tr-TR"/>
          </a:p>
        </p:txBody>
      </p:sp>
    </p:spTree>
    <p:extLst>
      <p:ext uri="{BB962C8B-B14F-4D97-AF65-F5344CB8AC3E}">
        <p14:creationId xmlns:p14="http://schemas.microsoft.com/office/powerpoint/2010/main" val="322728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3228649-D124-4E35-9B85-A13496DA32ED}" type="slidenum">
              <a:t>‹#›</a:t>
            </a:fld>
            <a:endParaRPr lang="tr-TR"/>
          </a:p>
        </p:txBody>
      </p:sp>
    </p:spTree>
    <p:extLst>
      <p:ext uri="{BB962C8B-B14F-4D97-AF65-F5344CB8AC3E}">
        <p14:creationId xmlns:p14="http://schemas.microsoft.com/office/powerpoint/2010/main" val="360212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76DE4BC5-1345-4BB9-9A5E-B0C239586DAF}" type="slidenum">
              <a:t>‹#›</a:t>
            </a:fld>
            <a:endParaRPr lang="tr-TR"/>
          </a:p>
        </p:txBody>
      </p:sp>
    </p:spTree>
    <p:extLst>
      <p:ext uri="{BB962C8B-B14F-4D97-AF65-F5344CB8AC3E}">
        <p14:creationId xmlns:p14="http://schemas.microsoft.com/office/powerpoint/2010/main" val="122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1063357-A018-42C5-A89E-FCE7D821B4C6}" type="slidenum">
              <a:t>‹#›</a:t>
            </a:fld>
            <a:endParaRPr lang="tr-TR"/>
          </a:p>
        </p:txBody>
      </p:sp>
    </p:spTree>
    <p:extLst>
      <p:ext uri="{BB962C8B-B14F-4D97-AF65-F5344CB8AC3E}">
        <p14:creationId xmlns:p14="http://schemas.microsoft.com/office/powerpoint/2010/main" val="428683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983F12A-389B-4DCC-9873-A98A045279D5}" type="slidenum">
              <a:t>‹#›</a:t>
            </a:fld>
            <a:endParaRPr lang="tr-TR"/>
          </a:p>
        </p:txBody>
      </p:sp>
    </p:spTree>
    <p:extLst>
      <p:ext uri="{BB962C8B-B14F-4D97-AF65-F5344CB8AC3E}">
        <p14:creationId xmlns:p14="http://schemas.microsoft.com/office/powerpoint/2010/main" val="226041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EE0E6CF9-7619-46D9-8419-82A80299EEFE}" type="slidenum">
              <a:t>‹#›</a:t>
            </a:fld>
            <a:endParaRPr lang="tr-TR"/>
          </a:p>
        </p:txBody>
      </p:sp>
    </p:spTree>
    <p:extLst>
      <p:ext uri="{BB962C8B-B14F-4D97-AF65-F5344CB8AC3E}">
        <p14:creationId xmlns:p14="http://schemas.microsoft.com/office/powerpoint/2010/main" val="428134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208DCABD-3D46-4867-97CE-642DB5283A35}" type="slidenum">
              <a:t>‹#›</a:t>
            </a:fld>
            <a:endParaRPr lang="tr-TR"/>
          </a:p>
        </p:txBody>
      </p:sp>
    </p:spTree>
    <p:extLst>
      <p:ext uri="{BB962C8B-B14F-4D97-AF65-F5344CB8AC3E}">
        <p14:creationId xmlns:p14="http://schemas.microsoft.com/office/powerpoint/2010/main" val="391018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5D2F2296-5274-4633-BF94-898BEB9C6A5D}" type="slidenum">
              <a:t>‹#›</a:t>
            </a:fld>
            <a:endParaRPr lang="tr-TR"/>
          </a:p>
        </p:txBody>
      </p:sp>
    </p:spTree>
    <p:extLst>
      <p:ext uri="{BB962C8B-B14F-4D97-AF65-F5344CB8AC3E}">
        <p14:creationId xmlns:p14="http://schemas.microsoft.com/office/powerpoint/2010/main" val="56778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5F67BB57-575B-4BF8-88B8-908CB66C6714}" type="slidenum">
              <a:t>‹#›</a:t>
            </a:fld>
            <a:endParaRPr lang="tr-TR"/>
          </a:p>
        </p:txBody>
      </p:sp>
    </p:spTree>
    <p:extLst>
      <p:ext uri="{BB962C8B-B14F-4D97-AF65-F5344CB8AC3E}">
        <p14:creationId xmlns:p14="http://schemas.microsoft.com/office/powerpoint/2010/main" val="129923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889E872-3FAD-4EF9-8831-3C6FE470591F}" type="slidenum">
              <a:t>‹#›</a:t>
            </a:fld>
            <a:endParaRPr lang="tr-TR"/>
          </a:p>
        </p:txBody>
      </p:sp>
    </p:spTree>
    <p:extLst>
      <p:ext uri="{BB962C8B-B14F-4D97-AF65-F5344CB8AC3E}">
        <p14:creationId xmlns:p14="http://schemas.microsoft.com/office/powerpoint/2010/main" val="182437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4DE5A48-8087-4CC3-A8B5-0529B80A2B47}" type="slidenum">
              <a:t>‹#›</a:t>
            </a:fld>
            <a:endParaRPr lang="tr-TR"/>
          </a:p>
        </p:txBody>
      </p:sp>
    </p:spTree>
    <p:extLst>
      <p:ext uri="{BB962C8B-B14F-4D97-AF65-F5344CB8AC3E}">
        <p14:creationId xmlns:p14="http://schemas.microsoft.com/office/powerpoint/2010/main" val="319013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CDBE932-0894-41E5-9108-BB05799407FA}" type="slidenum">
              <a:t>‹#›</a:t>
            </a:fld>
            <a:endParaRPr lang="tr-TR"/>
          </a:p>
        </p:txBody>
      </p:sp>
    </p:spTree>
    <p:extLst>
      <p:ext uri="{BB962C8B-B14F-4D97-AF65-F5344CB8AC3E}">
        <p14:creationId xmlns:p14="http://schemas.microsoft.com/office/powerpoint/2010/main" val="110843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122363"/>
            <a:ext cx="2743200" cy="500856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1122363"/>
            <a:ext cx="8077200" cy="5008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41940A9-69A4-4CE1-97C1-A1B93962A179}" type="slidenum">
              <a:t>‹#›</a:t>
            </a:fld>
            <a:endParaRPr lang="tr-TR"/>
          </a:p>
        </p:txBody>
      </p:sp>
    </p:spTree>
    <p:extLst>
      <p:ext uri="{BB962C8B-B14F-4D97-AF65-F5344CB8AC3E}">
        <p14:creationId xmlns:p14="http://schemas.microsoft.com/office/powerpoint/2010/main" val="83947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46CA2CD-1804-4694-AF49-784AB60284BA}" type="slidenum">
              <a:t>‹#›</a:t>
            </a:fld>
            <a:endParaRPr lang="tr-TR"/>
          </a:p>
        </p:txBody>
      </p:sp>
    </p:spTree>
    <p:extLst>
      <p:ext uri="{BB962C8B-B14F-4D97-AF65-F5344CB8AC3E}">
        <p14:creationId xmlns:p14="http://schemas.microsoft.com/office/powerpoint/2010/main" val="20157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65AE268-A2C2-4E45-9171-52B177D4B679}" type="slidenum">
              <a:t>‹#›</a:t>
            </a:fld>
            <a:endParaRPr lang="tr-TR"/>
          </a:p>
        </p:txBody>
      </p:sp>
    </p:spTree>
    <p:extLst>
      <p:ext uri="{BB962C8B-B14F-4D97-AF65-F5344CB8AC3E}">
        <p14:creationId xmlns:p14="http://schemas.microsoft.com/office/powerpoint/2010/main" val="86698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66B4754B-C505-4A31-9383-B0F9B4848DE5}" type="slidenum">
              <a:t>‹#›</a:t>
            </a:fld>
            <a:endParaRPr lang="tr-TR"/>
          </a:p>
        </p:txBody>
      </p:sp>
    </p:spTree>
    <p:extLst>
      <p:ext uri="{BB962C8B-B14F-4D97-AF65-F5344CB8AC3E}">
        <p14:creationId xmlns:p14="http://schemas.microsoft.com/office/powerpoint/2010/main" val="21043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77ABC071-97C2-4F25-A5AC-27AFF0775281}" type="slidenum">
              <a:t>‹#›</a:t>
            </a:fld>
            <a:endParaRPr lang="tr-TR"/>
          </a:p>
        </p:txBody>
      </p:sp>
    </p:spTree>
    <p:extLst>
      <p:ext uri="{BB962C8B-B14F-4D97-AF65-F5344CB8AC3E}">
        <p14:creationId xmlns:p14="http://schemas.microsoft.com/office/powerpoint/2010/main" val="5654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3F4EEB9E-9B5E-44BC-9CD7-8995A7624A2A}" type="slidenum">
              <a:t>‹#›</a:t>
            </a:fld>
            <a:endParaRPr lang="tr-TR"/>
          </a:p>
        </p:txBody>
      </p:sp>
    </p:spTree>
    <p:extLst>
      <p:ext uri="{BB962C8B-B14F-4D97-AF65-F5344CB8AC3E}">
        <p14:creationId xmlns:p14="http://schemas.microsoft.com/office/powerpoint/2010/main" val="11750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974FF892-16F0-429B-86EA-83957A7B3FE2}" type="slidenum">
              <a:t>‹#›</a:t>
            </a:fld>
            <a:endParaRPr lang="tr-TR"/>
          </a:p>
        </p:txBody>
      </p:sp>
    </p:spTree>
    <p:extLst>
      <p:ext uri="{BB962C8B-B14F-4D97-AF65-F5344CB8AC3E}">
        <p14:creationId xmlns:p14="http://schemas.microsoft.com/office/powerpoint/2010/main" val="376874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01A577C7-B295-446A-9783-5A0B666C6266}" type="slidenum">
              <a:t>‹#›</a:t>
            </a:fld>
            <a:endParaRPr lang="tr-TR"/>
          </a:p>
        </p:txBody>
      </p:sp>
    </p:spTree>
    <p:extLst>
      <p:ext uri="{BB962C8B-B14F-4D97-AF65-F5344CB8AC3E}">
        <p14:creationId xmlns:p14="http://schemas.microsoft.com/office/powerpoint/2010/main" val="41246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İçerik Yer Tutucusu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a:t>Anahat metni biçimini düzenlemek için tıklayın</a:t>
            </a:r>
          </a:p>
          <a:p>
            <a:pPr lvl="1"/>
            <a:r>
              <a:rPr lang="tr-TR"/>
              <a:t>İkinci Anahat Düzeyi</a:t>
            </a:r>
          </a:p>
          <a:p>
            <a:pPr lvl="2"/>
            <a:r>
              <a:rPr lang="tr-TR"/>
              <a:t>Üçüncü Anahat Düzeyi</a:t>
            </a:r>
          </a:p>
          <a:p>
            <a:pPr lvl="3"/>
            <a:r>
              <a:rPr lang="tr-TR"/>
              <a:t>Dördüncü Anahat Düzeyi</a:t>
            </a:r>
          </a:p>
          <a:p>
            <a:pPr lvl="4"/>
            <a:r>
              <a:rPr lang="tr-TR"/>
              <a:t>Beşinci Anahat Düzeyi</a:t>
            </a:r>
          </a:p>
          <a:p>
            <a:pPr lvl="5"/>
            <a:r>
              <a:rPr lang="tr-TR"/>
              <a:t>Altıncı Anahat Düzeyi</a:t>
            </a:r>
          </a:p>
          <a:p>
            <a:pPr lvl="6"/>
            <a:r>
              <a:rPr lang="tr-TR"/>
              <a:t>Yedinci Anahat Düzeyi</a:t>
            </a:r>
          </a:p>
          <a:p>
            <a:pPr lvl="7"/>
            <a:r>
              <a:rPr lang="tr-TR"/>
              <a:t>Sekizinci Anahat Düzeyi</a:t>
            </a:r>
          </a:p>
          <a:p>
            <a:pPr lvl="0"/>
            <a:r>
              <a:rPr lang="tr-TR"/>
              <a:t>Dokuzuncu Anahat DüzeyiAsıl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CB65D91C-4CA8-4841-A30D-513FA66E6FF2}" type="datetime1">
              <a:rPr lang="tr-TR"/>
              <a:pPr lvl="0"/>
              <a:t>2.09.2019</a:t>
            </a:fld>
            <a:endParaRPr lang="tr-TR"/>
          </a:p>
        </p:txBody>
      </p:sp>
      <p:sp>
        <p:nvSpPr>
          <p:cNvPr id="7" name="Altbilgi Yer Tutucusu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8" name="Slayt Numarası Yer Tutucus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5FCF1713-6F1A-459F-BB17-AD61877DA1B1}" type="slidenum">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tr-TR" sz="2800" b="0" i="0" u="none" strike="noStrike" spc="0">
          <a:solidFill>
            <a:srgbClr val="000000"/>
          </a:solidFill>
          <a:latin typeface="Calibri" pitchFamily="18"/>
        </a:defRPr>
      </a:lvl1pPr>
      <a:lvl2pPr lvl="1">
        <a:buSzPct val="75000"/>
        <a:buFont typeface="StarSymbol"/>
        <a:buChar char="–"/>
        <a:tabLst/>
        <a:defRPr lang="tr-TR" sz="2800" b="0" i="0" u="none" strike="noStrike" spc="0">
          <a:solidFill>
            <a:srgbClr val="000000"/>
          </a:solidFill>
          <a:latin typeface="Calibri" pitchFamily="18"/>
        </a:defRPr>
      </a:lvl2pPr>
      <a:lvl3pPr lvl="2">
        <a:buSzPct val="45000"/>
        <a:buFont typeface="StarSymbol"/>
        <a:buChar char="●"/>
        <a:tabLst/>
        <a:defRPr lang="tr-TR" sz="2800" b="0" i="0" u="none" strike="noStrike" spc="0">
          <a:solidFill>
            <a:srgbClr val="000000"/>
          </a:solidFill>
          <a:latin typeface="Calibri" pitchFamily="18"/>
        </a:defRPr>
      </a:lvl3pPr>
      <a:lvl4pPr lvl="3">
        <a:buSzPct val="75000"/>
        <a:buFont typeface="StarSymbol"/>
        <a:buChar char="–"/>
        <a:tabLst/>
        <a:defRPr lang="tr-TR" sz="2800" b="0" i="0" u="none" strike="noStrike" spc="0">
          <a:solidFill>
            <a:srgbClr val="000000"/>
          </a:solidFill>
          <a:latin typeface="Calibri" pitchFamily="18"/>
        </a:defRPr>
      </a:lvl4pPr>
      <a:lvl5pPr lvl="4">
        <a:buSzPct val="45000"/>
        <a:buFont typeface="StarSymbol"/>
        <a:buChar char="●"/>
        <a:tabLst/>
        <a:defRPr lang="tr-TR" sz="2800" b="0" i="0" u="none" strike="noStrike" spc="0">
          <a:solidFill>
            <a:srgbClr val="000000"/>
          </a:solidFill>
          <a:latin typeface="Calibri" pitchFamily="18"/>
        </a:defRPr>
      </a:lvl5pPr>
      <a:lvl6pPr lvl="5">
        <a:buSzPct val="45000"/>
        <a:buFont typeface="StarSymbol"/>
        <a:buChar char="●"/>
        <a:tabLst/>
        <a:defRPr lang="tr-TR" sz="2800" b="0" i="0" u="none" strike="noStrike" spc="0">
          <a:solidFill>
            <a:srgbClr val="000000"/>
          </a:solidFill>
          <a:latin typeface="Calibri" pitchFamily="18"/>
        </a:defRPr>
      </a:lvl6pPr>
      <a:lvl7pPr lvl="6">
        <a:buSzPct val="45000"/>
        <a:buFont typeface="StarSymbol"/>
        <a:buChar char="●"/>
        <a:tabLst/>
        <a:defRPr lang="tr-TR" sz="2800" b="0" i="0" u="none" strike="noStrike" spc="0">
          <a:solidFill>
            <a:srgbClr val="000000"/>
          </a:solidFill>
          <a:latin typeface="Calibri" pitchFamily="18"/>
        </a:defRPr>
      </a:lvl7pPr>
      <a:lvl8pPr lvl="7">
        <a:buSzPct val="45000"/>
        <a:buFont typeface="StarSymbol"/>
        <a:buChar char="●"/>
        <a:tabLst/>
        <a:defRPr lang="tr-TR"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tr-TR" sz="2800" b="0" i="0" u="none" strike="noStrike" spc="0">
          <a:solidFill>
            <a:srgbClr val="000000"/>
          </a:solidFill>
          <a:latin typeface="Calibri" pitchFamily="18"/>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Veri Yer Tutucusu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C55F2B7E-80B8-4E28-A910-2AF56F3E9088}" type="datetime1">
              <a:rPr lang="tr-TR"/>
              <a:pPr lvl="0"/>
              <a:t>2.09.2019</a:t>
            </a:fld>
            <a:endParaRPr lang="tr-TR"/>
          </a:p>
        </p:txBody>
      </p:sp>
      <p:sp>
        <p:nvSpPr>
          <p:cNvPr id="6" name="Altbilgi Yer Tutucusu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7" name="Slayt Numarası Yer Tutucus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B58AB6E0-6681-4DB8-9900-67019BECBFFE}" type="slidenum">
              <a:t>‹#›</a:t>
            </a:fld>
            <a:endParaRPr lang="tr-TR"/>
          </a:p>
        </p:txBody>
      </p:sp>
      <p:sp>
        <p:nvSpPr>
          <p:cNvPr id="8" name="Metin Yer Tutucusu 7"/>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tr-TR" sz="2800" b="0" i="0" u="none" strike="noStrike" kern="1200" spc="0">
          <a:ln>
            <a:noFill/>
          </a:ln>
          <a:solidFill>
            <a:srgbClr val="000000"/>
          </a:solidFill>
          <a:latin typeface="Calibri"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ÇOCUKLARDA DİKKAT EDİLMESİ GEREKEN DİĞER KONULAR</a:t>
              </a:r>
            </a:p>
          </p:txBody>
        </p:sp>
      </p:grpSp>
      <p:sp>
        <p:nvSpPr>
          <p:cNvPr id="5" name="Metin kutusu 4"/>
          <p:cNvSpPr/>
          <p:nvPr/>
        </p:nvSpPr>
        <p:spPr>
          <a:xfrm>
            <a:off x="4149360" y="1225800"/>
            <a:ext cx="4947839"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haroni" pitchFamily="2"/>
              </a:rPr>
              <a:t>KÖTÜ AĞIZ ALIŞKANLIKLARI</a:t>
            </a:r>
          </a:p>
        </p:txBody>
      </p:sp>
      <p:pic>
        <p:nvPicPr>
          <p:cNvPr id="6" name="Picture 3"/>
          <p:cNvPicPr>
            <a:picLocks noChangeAspect="1"/>
          </p:cNvPicPr>
          <p:nvPr/>
        </p:nvPicPr>
        <p:blipFill>
          <a:blip r:embed="rId3">
            <a:lum/>
            <a:alphaModFix/>
          </a:blip>
          <a:srcRect/>
          <a:stretch>
            <a:fillRect/>
          </a:stretch>
        </p:blipFill>
        <p:spPr>
          <a:xfrm>
            <a:off x="5029920" y="1839599"/>
            <a:ext cx="2841120" cy="2625480"/>
          </a:xfrm>
          <a:prstGeom prst="rect">
            <a:avLst/>
          </a:prstGeom>
          <a:noFill/>
          <a:ln>
            <a:noFill/>
          </a:ln>
        </p:spPr>
      </p:pic>
      <p:sp>
        <p:nvSpPr>
          <p:cNvPr id="7" name="Dikdörtgen 10"/>
          <p:cNvSpPr/>
          <p:nvPr/>
        </p:nvSpPr>
        <p:spPr>
          <a:xfrm>
            <a:off x="1897560" y="4465440"/>
            <a:ext cx="9837000" cy="201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Dişlerle sert kabuklu gıdaları kırmak, dişlerin arasını kürdanla karıştırmak, kalem vb. ile ağızda oynamak dişlere zarar verir.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 </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Parmaklarla dişlere baskı yapmak, dille dişleri itmek gibi kötü alışkanlıklar diş dizisi ve çene yapısını bozar.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Class="entr"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0"/>
                                          </p:val>
                                        </p:tav>
                                        <p:tav tm="100000">
                                          <p:val>
                                            <p:strVal val="#ppt_w"/>
                                          </p:val>
                                        </p:tav>
                                      </p:tavLst>
                                    </p:anim>
                                    <p:anim calcmode="lin" valueType="num">
                                      <p:cBhvr>
                                        <p:cTn id="11" dur="500" fill="hold"/>
                                        <p:tgtEl>
                                          <p:spTgt spid="7"/>
                                        </p:tgtEl>
                                        <p:attrNameLst>
                                          <p:attrName>ppt_h</p:attrName>
                                        </p:attrNameLst>
                                      </p:cBhvr>
                                      <p:tavLst>
                                        <p:tav tm="0">
                                          <p:val>
                                            <p:str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4400" y="184788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a:latin typeface="Calibri" pitchFamily="18"/>
              </a:rPr>
              <a:t>Başka bir deyişle;</a:t>
            </a:r>
          </a:p>
          <a:p>
            <a:pPr marL="0" lvl="0" indent="0" algn="just">
              <a:spcBef>
                <a:spcPts val="1001"/>
              </a:spcBef>
              <a:buFont typeface="Wingdings"/>
              <a:buChar char="ü"/>
            </a:pPr>
            <a:r>
              <a:rPr lang="tr-TR">
                <a:latin typeface="Calibri" pitchFamily="18"/>
              </a:rPr>
              <a:t>Aşılar vücutta savunma mekanizmasını uyararak hastalık etkenini tanıyan ve bu etkenle karşılaştığında onu yakalayıp yok eden koruyucu maddelerin (antikor) oluşmasını sağlar.</a:t>
            </a:r>
          </a:p>
          <a:p>
            <a:pPr marL="0" lvl="0" indent="0" algn="just">
              <a:spcBef>
                <a:spcPts val="1001"/>
              </a:spcBef>
              <a:buFont typeface="Wingdings"/>
              <a:buChar char="ü"/>
            </a:pPr>
            <a:r>
              <a:rPr lang="tr-TR">
                <a:latin typeface="Calibri" pitchFamily="18"/>
              </a:rPr>
              <a:t>Böylece aşılanan kişi o hastalığa karşı bağışık yani dirençli olur.</a:t>
            </a:r>
          </a:p>
          <a:p>
            <a:pPr marL="0" lvl="0" indent="0" algn="just">
              <a:spcBef>
                <a:spcPts val="1001"/>
              </a:spcBef>
              <a:buFont typeface="Wingdings"/>
              <a:buChar char="ü"/>
            </a:pPr>
            <a:r>
              <a:rPr lang="tr-TR">
                <a:latin typeface="Calibri" pitchFamily="18"/>
              </a:rPr>
              <a:t>Bağışıklık genellikle ömür boyu sürer.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7DCDED0C-97E7-4641-BC59-3476279926B1}" type="slidenum">
              <a:t>10</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İki Damla Aşı Dökülmesin Gözyaşı</a:t>
            </a:r>
          </a:p>
        </p:txBody>
      </p:sp>
      <p:grpSp>
        <p:nvGrpSpPr>
          <p:cNvPr id="5" name="Grup 5"/>
          <p:cNvGrpSpPr/>
          <p:nvPr/>
        </p:nvGrpSpPr>
        <p:grpSpPr>
          <a:xfrm>
            <a:off x="2750400" y="160560"/>
            <a:ext cx="7745760" cy="906119"/>
            <a:chOff x="2750400" y="160560"/>
            <a:chExt cx="7745760" cy="906119"/>
          </a:xfrm>
        </p:grpSpPr>
        <p:sp>
          <p:nvSpPr>
            <p:cNvPr id="6" name="Yuvarlatılmış Dikdörtgen 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NASIL ETKİ EDER – 2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233720" y="15357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a:latin typeface="Calibri" pitchFamily="18"/>
              </a:rPr>
              <a:t>Aşılama ile</a:t>
            </a:r>
          </a:p>
          <a:p>
            <a:pPr marL="0" lvl="0" indent="0">
              <a:spcBef>
                <a:spcPts val="1001"/>
              </a:spcBef>
              <a:buFont typeface="Wingdings"/>
              <a:buChar char="ü"/>
            </a:pPr>
            <a:r>
              <a:rPr lang="tr-TR">
                <a:latin typeface="Calibri" pitchFamily="18"/>
              </a:rPr>
              <a:t>Enfeksiyonlar azalır,</a:t>
            </a:r>
          </a:p>
          <a:p>
            <a:pPr marL="0" lvl="0" indent="0">
              <a:spcBef>
                <a:spcPts val="1001"/>
              </a:spcBef>
              <a:buFont typeface="Wingdings"/>
              <a:buChar char="ü"/>
            </a:pPr>
            <a:r>
              <a:rPr lang="tr-TR">
                <a:latin typeface="Calibri" pitchFamily="18"/>
              </a:rPr>
              <a:t>Enfeksiyonların yayılımı azalır,</a:t>
            </a:r>
          </a:p>
          <a:p>
            <a:pPr marL="0" lvl="0" indent="0">
              <a:spcBef>
                <a:spcPts val="1001"/>
              </a:spcBef>
              <a:buFont typeface="Wingdings"/>
              <a:buChar char="ü"/>
            </a:pPr>
            <a:r>
              <a:rPr lang="tr-TR">
                <a:latin typeface="Calibri" pitchFamily="18"/>
              </a:rPr>
              <a:t>Enfeksiyonlar nedeniyle hastanede yatışlar azalır,</a:t>
            </a:r>
          </a:p>
          <a:p>
            <a:pPr marL="0" lvl="0" indent="0">
              <a:spcBef>
                <a:spcPts val="1001"/>
              </a:spcBef>
              <a:buFont typeface="Wingdings"/>
              <a:buChar char="ü"/>
            </a:pPr>
            <a:r>
              <a:rPr lang="tr-TR">
                <a:latin typeface="Calibri" pitchFamily="18"/>
              </a:rPr>
              <a:t>İş gücü kaybı azalır,</a:t>
            </a:r>
          </a:p>
          <a:p>
            <a:pPr marL="0" lvl="0" indent="0">
              <a:spcBef>
                <a:spcPts val="1001"/>
              </a:spcBef>
              <a:buFont typeface="Wingdings"/>
              <a:buChar char="ü"/>
            </a:pPr>
            <a:r>
              <a:rPr lang="tr-TR">
                <a:latin typeface="Calibri" pitchFamily="18"/>
              </a:rPr>
              <a:t>Ölümler azalır,</a:t>
            </a:r>
          </a:p>
          <a:p>
            <a:pPr marL="0" lvl="0" indent="0">
              <a:spcBef>
                <a:spcPts val="1001"/>
              </a:spcBef>
              <a:buFont typeface="Wingdings"/>
              <a:buChar char="ü"/>
            </a:pPr>
            <a:r>
              <a:rPr lang="tr-TR">
                <a:latin typeface="Calibri" pitchFamily="18"/>
              </a:rPr>
              <a:t>Sakatlıklar azalır,</a:t>
            </a:r>
          </a:p>
          <a:p>
            <a:pPr marL="0" lvl="0" indent="0">
              <a:spcBef>
                <a:spcPts val="1001"/>
              </a:spcBef>
              <a:buFont typeface="Wingdings"/>
              <a:buChar char="ü"/>
            </a:pPr>
            <a:r>
              <a:rPr lang="tr-TR">
                <a:latin typeface="Calibri" pitchFamily="18"/>
              </a:rPr>
              <a:t>Ekonomik kayıp azalır.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9998E7CB-BA73-4EDB-AD7D-ACFEA240CB82}" type="slidenum">
              <a:t>11</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Aşılı Çocuk, Sağlıklı Çocuk</a:t>
            </a:r>
          </a:p>
        </p:txBody>
      </p:sp>
      <p:grpSp>
        <p:nvGrpSpPr>
          <p:cNvPr id="5" name="Grup 5"/>
          <p:cNvGrpSpPr/>
          <p:nvPr/>
        </p:nvGrpSpPr>
        <p:grpSpPr>
          <a:xfrm>
            <a:off x="2750400" y="160560"/>
            <a:ext cx="7745760" cy="906119"/>
            <a:chOff x="2750400" y="160560"/>
            <a:chExt cx="7745760" cy="906119"/>
          </a:xfrm>
        </p:grpSpPr>
        <p:sp>
          <p:nvSpPr>
            <p:cNvPr id="6" name="Yuvarlatılmış Dikdörtgen 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BAĞIŞIKLAMA İLE KAZANDIKLARIMIZ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pic>
        <p:nvPicPr>
          <p:cNvPr id="2" name="Resim 3"/>
          <p:cNvPicPr>
            <a:picLocks noChangeAspect="1"/>
          </p:cNvPicPr>
          <p:nvPr/>
        </p:nvPicPr>
        <p:blipFill>
          <a:blip r:embed="rId3">
            <a:lum/>
            <a:alphaModFix/>
          </a:blip>
          <a:srcRect b="1454"/>
          <a:stretch>
            <a:fillRect/>
          </a:stretch>
        </p:blipFill>
        <p:spPr>
          <a:xfrm>
            <a:off x="4038479" y="3906360"/>
            <a:ext cx="4879080" cy="2135520"/>
          </a:xfrm>
          <a:prstGeom prst="rect">
            <a:avLst/>
          </a:prstGeom>
          <a:noFill/>
          <a:ln>
            <a:noFill/>
          </a:ln>
        </p:spPr>
      </p:pic>
      <p:sp>
        <p:nvSpPr>
          <p:cNvPr id="3" name="İçerik Yer Tutucusu 2"/>
          <p:cNvSpPr txBox="1">
            <a:spLocks noGrp="1"/>
          </p:cNvSpPr>
          <p:nvPr>
            <p:ph type="body" idx="4294967295"/>
          </p:nvPr>
        </p:nvSpPr>
        <p:spPr>
          <a:xfrm>
            <a:off x="1277280" y="16905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a:latin typeface="Calibri" pitchFamily="18"/>
              </a:rPr>
              <a:t>Sağlık Bakanlığı tarafından 1981 yılında uygulamaya konulan Genişletilmiş Bağışıklama Programı’nın amacı;</a:t>
            </a:r>
          </a:p>
          <a:p>
            <a:pPr marL="0" lvl="0" indent="0">
              <a:spcBef>
                <a:spcPts val="1001"/>
              </a:spcBef>
              <a:buNone/>
            </a:pPr>
            <a:endParaRPr lang="tr-TR">
              <a:latin typeface="Calibri" pitchFamily="18"/>
            </a:endParaRPr>
          </a:p>
          <a:p>
            <a:pPr marL="0" lvl="0" indent="0" algn="ctr">
              <a:spcBef>
                <a:spcPts val="1001"/>
              </a:spcBef>
              <a:buNone/>
            </a:pPr>
            <a:r>
              <a:rPr lang="tr-TR" b="1" i="1">
                <a:latin typeface="Calibri" pitchFamily="18"/>
              </a:rPr>
              <a:t>Hassas yaş gruplarına enfeksiyona yakalanmalarından önce ulaşıp, hastalıklara karşı bağışıklanmalarını sağlamak, hastalık, sakatlık ve ölümlerini önlemektir.</a:t>
            </a:r>
          </a:p>
        </p:txBody>
      </p:sp>
      <p:sp>
        <p:nvSpPr>
          <p:cNvPr id="4"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A2E0E5D8-E7AF-44C2-ABED-51C81268B873}" type="slidenum">
              <a:t>12</a:t>
            </a:fld>
            <a:endParaRPr lang="tr-TR">
              <a:solidFill>
                <a:srgbClr val="000000"/>
              </a:solidFill>
              <a:latin typeface="Calibri" pitchFamily="18"/>
              <a:cs typeface="Tahoma" pitchFamily="2"/>
            </a:endParaRPr>
          </a:p>
        </p:txBody>
      </p:sp>
      <p:sp>
        <p:nvSpPr>
          <p:cNvPr id="5" name="Altbilgi Yer Tutucusu 8"/>
          <p:cNvSpPr txBox="1">
            <a:spLocks noGrp="1"/>
          </p:cNvSpPr>
          <p:nvPr>
            <p:ph type="ftr" sz="quarter" idx="9"/>
          </p:nvPr>
        </p:nvSpPr>
        <p:spPr>
          <a:xfrm>
            <a:off x="4528440" y="62467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Sağlık Aşılıyoruz</a:t>
            </a:r>
          </a:p>
        </p:txBody>
      </p:sp>
      <p:grpSp>
        <p:nvGrpSpPr>
          <p:cNvPr id="6" name="Grup 7"/>
          <p:cNvGrpSpPr/>
          <p:nvPr/>
        </p:nvGrpSpPr>
        <p:grpSpPr>
          <a:xfrm>
            <a:off x="2750400" y="160560"/>
            <a:ext cx="7745760" cy="906119"/>
            <a:chOff x="2750400" y="160560"/>
            <a:chExt cx="7745760" cy="906119"/>
          </a:xfrm>
        </p:grpSpPr>
        <p:sp>
          <p:nvSpPr>
            <p:cNvPr id="7" name="Yuvarlatılmış Dikdörtgen 9"/>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GENİŞLETİLMİŞ BAĞIŞIKLAMA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pic>
        <p:nvPicPr>
          <p:cNvPr id="2" name="Resim 5"/>
          <p:cNvPicPr>
            <a:picLocks noChangeAspect="1"/>
          </p:cNvPicPr>
          <p:nvPr/>
        </p:nvPicPr>
        <p:blipFill>
          <a:blip r:embed="rId3">
            <a:lum/>
            <a:alphaModFix/>
          </a:blip>
          <a:srcRect/>
          <a:stretch>
            <a:fillRect/>
          </a:stretch>
        </p:blipFill>
        <p:spPr>
          <a:xfrm>
            <a:off x="1040039" y="1459800"/>
            <a:ext cx="6243480" cy="5227920"/>
          </a:xfrm>
          <a:prstGeom prst="rect">
            <a:avLst/>
          </a:prstGeom>
          <a:noFill/>
          <a:ln>
            <a:noFill/>
          </a:ln>
        </p:spPr>
      </p:pic>
      <p:sp>
        <p:nvSpPr>
          <p:cNvPr id="3" name="İçerik Yer Tutucusu 2"/>
          <p:cNvSpPr txBox="1">
            <a:spLocks noGrp="1"/>
          </p:cNvSpPr>
          <p:nvPr>
            <p:ph type="body" idx="4294967295"/>
          </p:nvPr>
        </p:nvSpPr>
        <p:spPr>
          <a:xfrm>
            <a:off x="7357320" y="1825560"/>
            <a:ext cx="4195800" cy="435096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sz="2000">
                <a:latin typeface="Calibri" pitchFamily="18"/>
              </a:rPr>
              <a:t>Ülkemizde 13 hastalık etkenine karşı Çocukluk Çağı Aşı Takvimi kapsamında aşı uyguluyoruz.</a:t>
            </a:r>
          </a:p>
        </p:txBody>
      </p:sp>
      <p:sp>
        <p:nvSpPr>
          <p:cNvPr id="4"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711818D1-C863-47C1-957F-50E24EEB5CC2}" type="slidenum">
              <a:t>13</a:t>
            </a:fld>
            <a:endParaRPr lang="tr-TR">
              <a:solidFill>
                <a:srgbClr val="000000"/>
              </a:solidFill>
              <a:latin typeface="Calibri" pitchFamily="18"/>
              <a:cs typeface="Tahoma" pitchFamily="2"/>
            </a:endParaRPr>
          </a:p>
        </p:txBody>
      </p:sp>
      <p:sp>
        <p:nvSpPr>
          <p:cNvPr id="5"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sp>
        <p:nvSpPr>
          <p:cNvPr id="6" name="Aşağı Ok 6"/>
          <p:cNvSpPr/>
          <p:nvPr/>
        </p:nvSpPr>
        <p:spPr>
          <a:xfrm>
            <a:off x="6185160" y="2781360"/>
            <a:ext cx="215640" cy="68292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2600">
            <a:solidFill>
              <a:srgbClr val="C00000"/>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endParaRPr lang="tr-TR" sz="1800" b="0" i="0" u="none" strike="noStrike" kern="1200" spc="0">
              <a:ln>
                <a:noFill/>
              </a:ln>
              <a:solidFill>
                <a:srgbClr val="FFFFFF"/>
              </a:solidFill>
              <a:latin typeface="Calibri" pitchFamily="18"/>
              <a:ea typeface="Microsoft YaHei" pitchFamily="2"/>
              <a:cs typeface="Mangal" pitchFamily="2"/>
            </a:endParaRPr>
          </a:p>
        </p:txBody>
      </p:sp>
      <p:sp>
        <p:nvSpPr>
          <p:cNvPr id="7" name="Aşağı Ok 10"/>
          <p:cNvSpPr/>
          <p:nvPr/>
        </p:nvSpPr>
        <p:spPr>
          <a:xfrm>
            <a:off x="6620400" y="2781360"/>
            <a:ext cx="215640" cy="136584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2600">
            <a:solidFill>
              <a:srgbClr val="C00000"/>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endParaRPr lang="tr-TR" sz="1800" b="0" i="0" u="none" strike="noStrike" kern="1200" spc="0">
              <a:ln>
                <a:noFill/>
              </a:ln>
              <a:solidFill>
                <a:srgbClr val="FFFFFF"/>
              </a:solidFill>
              <a:latin typeface="Calibri" pitchFamily="18"/>
              <a:ea typeface="Microsoft YaHei" pitchFamily="2"/>
              <a:cs typeface="Mangal" pitchFamily="2"/>
            </a:endParaRPr>
          </a:p>
        </p:txBody>
      </p:sp>
      <p:sp>
        <p:nvSpPr>
          <p:cNvPr id="8" name="Yuvarlatılmış Dikdörtgen 12"/>
          <p:cNvSpPr/>
          <p:nvPr/>
        </p:nvSpPr>
        <p:spPr>
          <a:xfrm>
            <a:off x="6032880" y="1853640"/>
            <a:ext cx="1007999" cy="8467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50760">
            <a:solidFill>
              <a:srgbClr val="FF0000"/>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endParaRPr lang="tr-TR" sz="1800" b="0" i="0" u="none" strike="noStrike" kern="1200" spc="0">
              <a:ln>
                <a:noFill/>
              </a:ln>
              <a:solidFill>
                <a:srgbClr val="FFFFFF"/>
              </a:solidFill>
              <a:latin typeface="Calibri" pitchFamily="18"/>
              <a:ea typeface="Microsoft YaHei" pitchFamily="2"/>
              <a:cs typeface="Mangal" pitchFamily="2"/>
            </a:endParaRPr>
          </a:p>
        </p:txBody>
      </p:sp>
      <p:grpSp>
        <p:nvGrpSpPr>
          <p:cNvPr id="9" name="Grup 11"/>
          <p:cNvGrpSpPr/>
          <p:nvPr/>
        </p:nvGrpSpPr>
        <p:grpSpPr>
          <a:xfrm>
            <a:off x="2750400" y="160560"/>
            <a:ext cx="7745760" cy="906119"/>
            <a:chOff x="2750400" y="160560"/>
            <a:chExt cx="7745760" cy="906119"/>
          </a:xfrm>
        </p:grpSpPr>
        <p:sp>
          <p:nvSpPr>
            <p:cNvPr id="10" name="Yuvarlatılmış Dikdörtgen 13"/>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1"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ÜLKEMİZDEKİ AŞI UYGULAMALARI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143360" y="1306800"/>
            <a:ext cx="10629720" cy="54828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sz="2000">
                <a:latin typeface="Calibri" pitchFamily="18"/>
              </a:rPr>
              <a:t>Ülkemizde 13 hastalık etkenine karşı Çocukluk Çağı Aşı Takvimi kapsamında aşı uyguluyoruz.</a:t>
            </a:r>
          </a:p>
          <a:p>
            <a:pPr marL="0" lvl="0" indent="0">
              <a:spcBef>
                <a:spcPts val="1001"/>
              </a:spcBef>
              <a:buNone/>
            </a:pPr>
            <a:r>
              <a:rPr lang="tr-TR" sz="2000">
                <a:latin typeface="Calibri" pitchFamily="18"/>
              </a:rPr>
              <a:t>Bu hastalıklar;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CAE261E3-E267-46AA-88D8-2CE26A033F7F}" type="slidenum">
              <a:t>14</a:t>
            </a:fld>
            <a:endParaRPr lang="tr-TR">
              <a:solidFill>
                <a:srgbClr val="000000"/>
              </a:solidFill>
              <a:latin typeface="Calibri" pitchFamily="18"/>
              <a:cs typeface="Tahoma" pitchFamily="2"/>
            </a:endParaRPr>
          </a:p>
        </p:txBody>
      </p:sp>
      <p:pic>
        <p:nvPicPr>
          <p:cNvPr id="4" name="Resim 3"/>
          <p:cNvPicPr>
            <a:picLocks noChangeAspect="1"/>
          </p:cNvPicPr>
          <p:nvPr/>
        </p:nvPicPr>
        <p:blipFill>
          <a:blip r:embed="rId3">
            <a:lum/>
            <a:alphaModFix/>
          </a:blip>
          <a:srcRect/>
          <a:stretch>
            <a:fillRect/>
          </a:stretch>
        </p:blipFill>
        <p:spPr>
          <a:xfrm>
            <a:off x="1143360" y="2255400"/>
            <a:ext cx="1928160" cy="1285560"/>
          </a:xfrm>
          <a:prstGeom prst="rect">
            <a:avLst/>
          </a:prstGeom>
          <a:noFill/>
          <a:ln>
            <a:noFill/>
          </a:ln>
        </p:spPr>
      </p:pic>
      <p:pic>
        <p:nvPicPr>
          <p:cNvPr id="5" name="Resim 4"/>
          <p:cNvPicPr>
            <a:picLocks noChangeAspect="1"/>
          </p:cNvPicPr>
          <p:nvPr/>
        </p:nvPicPr>
        <p:blipFill>
          <a:blip r:embed="rId4">
            <a:lum/>
            <a:alphaModFix/>
          </a:blip>
          <a:srcRect/>
          <a:stretch>
            <a:fillRect/>
          </a:stretch>
        </p:blipFill>
        <p:spPr>
          <a:xfrm>
            <a:off x="3722040" y="2258640"/>
            <a:ext cx="1923480" cy="1282320"/>
          </a:xfrm>
          <a:prstGeom prst="rect">
            <a:avLst/>
          </a:prstGeom>
          <a:noFill/>
          <a:ln>
            <a:noFill/>
          </a:ln>
        </p:spPr>
      </p:pic>
      <p:pic>
        <p:nvPicPr>
          <p:cNvPr id="6" name="Resim 5"/>
          <p:cNvPicPr>
            <a:picLocks noChangeAspect="1"/>
          </p:cNvPicPr>
          <p:nvPr/>
        </p:nvPicPr>
        <p:blipFill>
          <a:blip r:embed="rId5">
            <a:lum/>
            <a:alphaModFix/>
          </a:blip>
          <a:srcRect/>
          <a:stretch>
            <a:fillRect/>
          </a:stretch>
        </p:blipFill>
        <p:spPr>
          <a:xfrm>
            <a:off x="6295679" y="2258640"/>
            <a:ext cx="1931039" cy="1287359"/>
          </a:xfrm>
          <a:prstGeom prst="rect">
            <a:avLst/>
          </a:prstGeom>
          <a:noFill/>
          <a:ln>
            <a:noFill/>
          </a:ln>
        </p:spPr>
      </p:pic>
      <p:pic>
        <p:nvPicPr>
          <p:cNvPr id="7" name="Resim 6"/>
          <p:cNvPicPr>
            <a:picLocks noChangeAspect="1"/>
          </p:cNvPicPr>
          <p:nvPr/>
        </p:nvPicPr>
        <p:blipFill>
          <a:blip r:embed="rId6">
            <a:lum/>
            <a:alphaModFix/>
          </a:blip>
          <a:srcRect/>
          <a:stretch>
            <a:fillRect/>
          </a:stretch>
        </p:blipFill>
        <p:spPr>
          <a:xfrm>
            <a:off x="8876880" y="2255400"/>
            <a:ext cx="1907640" cy="1271519"/>
          </a:xfrm>
          <a:prstGeom prst="rect">
            <a:avLst/>
          </a:prstGeom>
          <a:noFill/>
          <a:ln>
            <a:noFill/>
          </a:ln>
        </p:spPr>
      </p:pic>
      <p:pic>
        <p:nvPicPr>
          <p:cNvPr id="8" name="Resim 8"/>
          <p:cNvPicPr>
            <a:picLocks noChangeAspect="1"/>
          </p:cNvPicPr>
          <p:nvPr/>
        </p:nvPicPr>
        <p:blipFill>
          <a:blip r:embed="rId7">
            <a:lum/>
            <a:alphaModFix/>
          </a:blip>
          <a:srcRect/>
          <a:stretch>
            <a:fillRect/>
          </a:stretch>
        </p:blipFill>
        <p:spPr>
          <a:xfrm>
            <a:off x="1814040" y="4494240"/>
            <a:ext cx="1907640" cy="1271519"/>
          </a:xfrm>
          <a:prstGeom prst="rect">
            <a:avLst/>
          </a:prstGeom>
          <a:noFill/>
          <a:ln>
            <a:noFill/>
          </a:ln>
        </p:spPr>
      </p:pic>
      <p:pic>
        <p:nvPicPr>
          <p:cNvPr id="9" name="Resim 10"/>
          <p:cNvPicPr>
            <a:picLocks noChangeAspect="1"/>
          </p:cNvPicPr>
          <p:nvPr/>
        </p:nvPicPr>
        <p:blipFill>
          <a:blip r:embed="rId8">
            <a:lum/>
            <a:alphaModFix/>
          </a:blip>
          <a:srcRect/>
          <a:stretch>
            <a:fillRect/>
          </a:stretch>
        </p:blipFill>
        <p:spPr>
          <a:xfrm>
            <a:off x="4777200" y="4483440"/>
            <a:ext cx="1928160" cy="1285560"/>
          </a:xfrm>
          <a:prstGeom prst="rect">
            <a:avLst/>
          </a:prstGeom>
          <a:noFill/>
          <a:ln>
            <a:noFill/>
          </a:ln>
        </p:spPr>
      </p:pic>
      <p:pic>
        <p:nvPicPr>
          <p:cNvPr id="10" name="Resim 11"/>
          <p:cNvPicPr>
            <a:picLocks noChangeAspect="1"/>
          </p:cNvPicPr>
          <p:nvPr/>
        </p:nvPicPr>
        <p:blipFill>
          <a:blip r:embed="rId9">
            <a:lum/>
            <a:alphaModFix/>
          </a:blip>
          <a:srcRect/>
          <a:stretch>
            <a:fillRect/>
          </a:stretch>
        </p:blipFill>
        <p:spPr>
          <a:xfrm>
            <a:off x="7761240" y="4483440"/>
            <a:ext cx="1923480" cy="1282320"/>
          </a:xfrm>
          <a:prstGeom prst="rect">
            <a:avLst/>
          </a:prstGeom>
          <a:noFill/>
          <a:ln>
            <a:noFill/>
          </a:ln>
        </p:spPr>
      </p:pic>
      <p:sp>
        <p:nvSpPr>
          <p:cNvPr id="11" name="Metin kutusu 9"/>
          <p:cNvSpPr/>
          <p:nvPr/>
        </p:nvSpPr>
        <p:spPr>
          <a:xfrm>
            <a:off x="1143360" y="3541320"/>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Boğmaca Hastalığı</a:t>
            </a:r>
          </a:p>
        </p:txBody>
      </p:sp>
      <p:sp>
        <p:nvSpPr>
          <p:cNvPr id="12" name="Metin kutusu 20"/>
          <p:cNvSpPr/>
          <p:nvPr/>
        </p:nvSpPr>
        <p:spPr>
          <a:xfrm>
            <a:off x="3719520" y="3535560"/>
            <a:ext cx="192816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Çocuk Felci (Poliomiyelit) Hastalığı</a:t>
            </a:r>
          </a:p>
        </p:txBody>
      </p:sp>
      <p:sp>
        <p:nvSpPr>
          <p:cNvPr id="13" name="Metin kutusu 21"/>
          <p:cNvSpPr/>
          <p:nvPr/>
        </p:nvSpPr>
        <p:spPr>
          <a:xfrm>
            <a:off x="6295679" y="3541320"/>
            <a:ext cx="19281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Difteri (Kuşpalazı) Hastalığı</a:t>
            </a:r>
          </a:p>
        </p:txBody>
      </p:sp>
      <p:sp>
        <p:nvSpPr>
          <p:cNvPr id="14" name="Metin kutusu 22"/>
          <p:cNvSpPr/>
          <p:nvPr/>
        </p:nvSpPr>
        <p:spPr>
          <a:xfrm>
            <a:off x="8856360" y="3527640"/>
            <a:ext cx="192816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Hemofilus İnfluenza Tip B (Hib) Hastalığı</a:t>
            </a:r>
          </a:p>
        </p:txBody>
      </p:sp>
      <p:sp>
        <p:nvSpPr>
          <p:cNvPr id="15" name="Metin kutusu 23"/>
          <p:cNvSpPr/>
          <p:nvPr/>
        </p:nvSpPr>
        <p:spPr>
          <a:xfrm>
            <a:off x="1814040" y="5766120"/>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Hepatit A Hastalığı</a:t>
            </a:r>
          </a:p>
        </p:txBody>
      </p:sp>
      <p:sp>
        <p:nvSpPr>
          <p:cNvPr id="16" name="Metin kutusu 24"/>
          <p:cNvSpPr/>
          <p:nvPr/>
        </p:nvSpPr>
        <p:spPr>
          <a:xfrm>
            <a:off x="4787640" y="5735520"/>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Hepatit B Hastalığı</a:t>
            </a:r>
          </a:p>
        </p:txBody>
      </p:sp>
      <p:sp>
        <p:nvSpPr>
          <p:cNvPr id="17" name="Metin kutusu 25"/>
          <p:cNvSpPr/>
          <p:nvPr/>
        </p:nvSpPr>
        <p:spPr>
          <a:xfrm>
            <a:off x="7740360" y="5735520"/>
            <a:ext cx="19281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Kabakulak Hastalığı</a:t>
            </a:r>
          </a:p>
        </p:txBody>
      </p:sp>
      <p:sp>
        <p:nvSpPr>
          <p:cNvPr id="18"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grpSp>
        <p:nvGrpSpPr>
          <p:cNvPr id="19" name="Grup 19"/>
          <p:cNvGrpSpPr/>
          <p:nvPr/>
        </p:nvGrpSpPr>
        <p:grpSpPr>
          <a:xfrm>
            <a:off x="2750400" y="160560"/>
            <a:ext cx="7745760" cy="906119"/>
            <a:chOff x="2750400" y="160560"/>
            <a:chExt cx="7745760" cy="906119"/>
          </a:xfrm>
        </p:grpSpPr>
        <p:sp>
          <p:nvSpPr>
            <p:cNvPr id="20" name="Yuvarlatılmış Dikdörtgen 2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21"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ÜLKEMİZDEKİ AŞI UYGULAMALARI - 1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84">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037880" y="1431720"/>
            <a:ext cx="10629720" cy="54828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sz="1800">
                <a:latin typeface="Calibri" pitchFamily="18"/>
              </a:rPr>
              <a:t>Ülkemizde 13 hastalık etkenine karşı Çocukluk Çağı Aşı Takvimi kapsamında aşı uyguluyoruz. Bu hastalıklar;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4FB1468A-289E-464A-84E8-F551E62084FF}" type="slidenum">
              <a:t>15</a:t>
            </a:fld>
            <a:endParaRPr lang="tr-TR">
              <a:solidFill>
                <a:srgbClr val="000000"/>
              </a:solidFill>
              <a:latin typeface="Calibri" pitchFamily="18"/>
              <a:cs typeface="Tahoma" pitchFamily="2"/>
            </a:endParaRPr>
          </a:p>
        </p:txBody>
      </p:sp>
      <p:pic>
        <p:nvPicPr>
          <p:cNvPr id="4" name="Resim 12"/>
          <p:cNvPicPr>
            <a:picLocks noChangeAspect="1"/>
          </p:cNvPicPr>
          <p:nvPr/>
        </p:nvPicPr>
        <p:blipFill>
          <a:blip r:embed="rId3">
            <a:lum/>
            <a:alphaModFix/>
          </a:blip>
          <a:srcRect/>
          <a:stretch>
            <a:fillRect/>
          </a:stretch>
        </p:blipFill>
        <p:spPr>
          <a:xfrm>
            <a:off x="1938960" y="2191320"/>
            <a:ext cx="1973160" cy="1315440"/>
          </a:xfrm>
          <a:prstGeom prst="rect">
            <a:avLst/>
          </a:prstGeom>
          <a:noFill/>
          <a:ln>
            <a:noFill/>
          </a:ln>
        </p:spPr>
      </p:pic>
      <p:pic>
        <p:nvPicPr>
          <p:cNvPr id="5" name="Resim 13"/>
          <p:cNvPicPr>
            <a:picLocks noChangeAspect="1"/>
          </p:cNvPicPr>
          <p:nvPr/>
        </p:nvPicPr>
        <p:blipFill>
          <a:blip r:embed="rId4">
            <a:lum/>
            <a:alphaModFix/>
          </a:blip>
          <a:srcRect/>
          <a:stretch>
            <a:fillRect/>
          </a:stretch>
        </p:blipFill>
        <p:spPr>
          <a:xfrm>
            <a:off x="4825440" y="2116080"/>
            <a:ext cx="2075039" cy="1383119"/>
          </a:xfrm>
          <a:prstGeom prst="rect">
            <a:avLst/>
          </a:prstGeom>
          <a:noFill/>
          <a:ln>
            <a:noFill/>
          </a:ln>
        </p:spPr>
      </p:pic>
      <p:pic>
        <p:nvPicPr>
          <p:cNvPr id="6" name="Resim 14"/>
          <p:cNvPicPr>
            <a:picLocks noChangeAspect="1"/>
          </p:cNvPicPr>
          <p:nvPr/>
        </p:nvPicPr>
        <p:blipFill>
          <a:blip r:embed="rId5">
            <a:lum/>
            <a:alphaModFix/>
          </a:blip>
          <a:srcRect/>
          <a:stretch>
            <a:fillRect/>
          </a:stretch>
        </p:blipFill>
        <p:spPr>
          <a:xfrm>
            <a:off x="7799400" y="2116080"/>
            <a:ext cx="1973160" cy="1315440"/>
          </a:xfrm>
          <a:prstGeom prst="rect">
            <a:avLst/>
          </a:prstGeom>
          <a:noFill/>
          <a:ln>
            <a:noFill/>
          </a:ln>
        </p:spPr>
      </p:pic>
      <p:pic>
        <p:nvPicPr>
          <p:cNvPr id="7" name="Resim 16"/>
          <p:cNvPicPr>
            <a:picLocks noChangeAspect="1"/>
          </p:cNvPicPr>
          <p:nvPr/>
        </p:nvPicPr>
        <p:blipFill>
          <a:blip r:embed="rId6">
            <a:lum/>
            <a:alphaModFix/>
          </a:blip>
          <a:srcRect/>
          <a:stretch>
            <a:fillRect/>
          </a:stretch>
        </p:blipFill>
        <p:spPr>
          <a:xfrm>
            <a:off x="1914119" y="4389120"/>
            <a:ext cx="1919520" cy="1279440"/>
          </a:xfrm>
          <a:prstGeom prst="rect">
            <a:avLst/>
          </a:prstGeom>
          <a:noFill/>
          <a:ln>
            <a:noFill/>
          </a:ln>
        </p:spPr>
      </p:pic>
      <p:pic>
        <p:nvPicPr>
          <p:cNvPr id="8" name="Resim 17"/>
          <p:cNvPicPr>
            <a:picLocks noChangeAspect="1"/>
          </p:cNvPicPr>
          <p:nvPr/>
        </p:nvPicPr>
        <p:blipFill>
          <a:blip r:embed="rId7">
            <a:lum/>
            <a:alphaModFix/>
          </a:blip>
          <a:srcRect/>
          <a:stretch>
            <a:fillRect/>
          </a:stretch>
        </p:blipFill>
        <p:spPr>
          <a:xfrm>
            <a:off x="4856400" y="4384800"/>
            <a:ext cx="1940400" cy="1283760"/>
          </a:xfrm>
          <a:prstGeom prst="rect">
            <a:avLst/>
          </a:prstGeom>
          <a:noFill/>
          <a:ln>
            <a:noFill/>
          </a:ln>
        </p:spPr>
      </p:pic>
      <p:pic>
        <p:nvPicPr>
          <p:cNvPr id="9" name="Resim 18"/>
          <p:cNvPicPr>
            <a:picLocks noChangeAspect="1"/>
          </p:cNvPicPr>
          <p:nvPr/>
        </p:nvPicPr>
        <p:blipFill>
          <a:blip r:embed="rId8">
            <a:lum/>
            <a:alphaModFix/>
          </a:blip>
          <a:srcRect/>
          <a:stretch>
            <a:fillRect/>
          </a:stretch>
        </p:blipFill>
        <p:spPr>
          <a:xfrm>
            <a:off x="7819560" y="4384800"/>
            <a:ext cx="1927799" cy="1283760"/>
          </a:xfrm>
          <a:prstGeom prst="rect">
            <a:avLst/>
          </a:prstGeom>
          <a:noFill/>
          <a:ln>
            <a:noFill/>
          </a:ln>
        </p:spPr>
      </p:pic>
      <p:sp>
        <p:nvSpPr>
          <p:cNvPr id="10" name="Metin kutusu 19"/>
          <p:cNvSpPr/>
          <p:nvPr/>
        </p:nvSpPr>
        <p:spPr>
          <a:xfrm>
            <a:off x="1961280" y="3499559"/>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Kızamık Hastalığı</a:t>
            </a:r>
          </a:p>
        </p:txBody>
      </p:sp>
      <p:sp>
        <p:nvSpPr>
          <p:cNvPr id="11" name="Metin kutusu 20"/>
          <p:cNvSpPr/>
          <p:nvPr/>
        </p:nvSpPr>
        <p:spPr>
          <a:xfrm>
            <a:off x="4915800" y="3502439"/>
            <a:ext cx="19281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Kızamıkçık Hastalığı</a:t>
            </a:r>
          </a:p>
        </p:txBody>
      </p:sp>
      <p:sp>
        <p:nvSpPr>
          <p:cNvPr id="12" name="Metin kutusu 21"/>
          <p:cNvSpPr/>
          <p:nvPr/>
        </p:nvSpPr>
        <p:spPr>
          <a:xfrm>
            <a:off x="7748640" y="3467879"/>
            <a:ext cx="19281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Pnömokokal Hastalık</a:t>
            </a:r>
          </a:p>
        </p:txBody>
      </p:sp>
      <p:sp>
        <p:nvSpPr>
          <p:cNvPr id="13" name="Metin kutusu 23"/>
          <p:cNvSpPr/>
          <p:nvPr/>
        </p:nvSpPr>
        <p:spPr>
          <a:xfrm>
            <a:off x="1914119" y="5667479"/>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Suçiçeği Hastalığı</a:t>
            </a:r>
          </a:p>
        </p:txBody>
      </p:sp>
      <p:sp>
        <p:nvSpPr>
          <p:cNvPr id="14" name="Metin kutusu 24"/>
          <p:cNvSpPr/>
          <p:nvPr/>
        </p:nvSpPr>
        <p:spPr>
          <a:xfrm>
            <a:off x="4862520" y="5667479"/>
            <a:ext cx="1928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Tetanoz Hastalığı</a:t>
            </a:r>
          </a:p>
        </p:txBody>
      </p:sp>
      <p:sp>
        <p:nvSpPr>
          <p:cNvPr id="15" name="Metin kutusu 25"/>
          <p:cNvSpPr/>
          <p:nvPr/>
        </p:nvSpPr>
        <p:spPr>
          <a:xfrm>
            <a:off x="7819560" y="5649480"/>
            <a:ext cx="19281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Tüberküloz (Verem) Hastalığı</a:t>
            </a:r>
          </a:p>
        </p:txBody>
      </p:sp>
      <p:sp>
        <p:nvSpPr>
          <p:cNvPr id="16"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grpSp>
        <p:nvGrpSpPr>
          <p:cNvPr id="17" name="Grup 22"/>
          <p:cNvGrpSpPr/>
          <p:nvPr/>
        </p:nvGrpSpPr>
        <p:grpSpPr>
          <a:xfrm>
            <a:off x="2750400" y="160560"/>
            <a:ext cx="7745760" cy="906119"/>
            <a:chOff x="2750400" y="160560"/>
            <a:chExt cx="7745760" cy="906119"/>
          </a:xfrm>
        </p:grpSpPr>
        <p:sp>
          <p:nvSpPr>
            <p:cNvPr id="18" name="Yuvarlatılmış Dikdörtgen 2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9"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ÜLKEMİZDEKİ AŞI UYGULAMALARI - 2</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85">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5357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b="1">
                <a:latin typeface="Calibri" pitchFamily="18"/>
              </a:rPr>
              <a:t>Polio aşısı </a:t>
            </a:r>
            <a:r>
              <a:rPr lang="tr-TR">
                <a:latin typeface="Calibri" pitchFamily="18"/>
              </a:rPr>
              <a:t>ile sakatlık ve ölüme neden olan çocuk felci hastalığından,</a:t>
            </a:r>
          </a:p>
          <a:p>
            <a:pPr marL="0" lvl="0" indent="0" algn="just">
              <a:spcBef>
                <a:spcPts val="1001"/>
              </a:spcBef>
              <a:buFont typeface="Arial" pitchFamily="32"/>
              <a:buChar char="•"/>
            </a:pPr>
            <a:r>
              <a:rPr lang="tr-TR" b="1">
                <a:latin typeface="Calibri" pitchFamily="18"/>
              </a:rPr>
              <a:t>Hepatit B aşısı </a:t>
            </a:r>
            <a:r>
              <a:rPr lang="tr-TR">
                <a:latin typeface="Calibri" pitchFamily="18"/>
              </a:rPr>
              <a:t>ile akut ve kronik hepatit, öldürücü karaciğer yetmezliği, siroz ve karaciğer kanserinden,</a:t>
            </a:r>
          </a:p>
          <a:p>
            <a:pPr marL="0" lvl="0" indent="0" algn="just">
              <a:spcBef>
                <a:spcPts val="1001"/>
              </a:spcBef>
              <a:buFont typeface="Arial" pitchFamily="32"/>
              <a:buChar char="•"/>
            </a:pPr>
            <a:r>
              <a:rPr lang="tr-TR" b="1">
                <a:latin typeface="Calibri" pitchFamily="18"/>
              </a:rPr>
              <a:t>Hib aşısı </a:t>
            </a:r>
            <a:r>
              <a:rPr lang="tr-TR">
                <a:latin typeface="Calibri" pitchFamily="18"/>
              </a:rPr>
              <a:t>ile H.influenza tip B’ye bağlı menenjit (beyin zarı iltihabı), menenjite bağlı sakatlık ve ölüm, otitis media’dan (orta kulak iltihabı)</a:t>
            </a:r>
          </a:p>
          <a:p>
            <a:pPr marL="0" lvl="0" indent="0" algn="just">
              <a:spcBef>
                <a:spcPts val="1001"/>
              </a:spcBef>
              <a:buFont typeface="Arial" pitchFamily="32"/>
              <a:buChar char="•"/>
            </a:pPr>
            <a:r>
              <a:rPr lang="tr-TR" b="1">
                <a:latin typeface="Calibri" pitchFamily="18"/>
              </a:rPr>
              <a:t>KPA</a:t>
            </a:r>
            <a:r>
              <a:rPr lang="tr-TR">
                <a:latin typeface="Calibri" pitchFamily="18"/>
              </a:rPr>
              <a:t> ile pnömokok bakterisine bağlı gelişen pnömoni (zatürre), menenjit (beyin zarı iltihabı), otitis media (orta kulak iltihabı) ve sepsisten (kan zehirlenmesi)</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8FA55DF9-26C6-482F-B2D2-1EE812170A88}" type="slidenum">
              <a:t>16</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Aşılar Sadece Çocuklar İçin Değildir</a:t>
            </a:r>
          </a:p>
        </p:txBody>
      </p:sp>
      <p:grpSp>
        <p:nvGrpSpPr>
          <p:cNvPr id="5" name="Grup 5"/>
          <p:cNvGrpSpPr/>
          <p:nvPr/>
        </p:nvGrpSpPr>
        <p:grpSpPr>
          <a:xfrm>
            <a:off x="2750400" y="160560"/>
            <a:ext cx="7745760" cy="906119"/>
            <a:chOff x="2750400" y="160560"/>
            <a:chExt cx="7745760" cy="906119"/>
          </a:xfrm>
        </p:grpSpPr>
        <p:sp>
          <p:nvSpPr>
            <p:cNvPr id="6" name="Yuvarlatılmış Dikdörtgen 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AŞILAR HANGİ HASTALIKLARDFAN KORUR- 1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86">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288440" y="15357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b="1">
                <a:latin typeface="Calibri" pitchFamily="18"/>
              </a:rPr>
              <a:t>Suçiçeği aşısı </a:t>
            </a:r>
            <a:r>
              <a:rPr lang="tr-TR">
                <a:latin typeface="Calibri" pitchFamily="18"/>
              </a:rPr>
              <a:t>ile, suçiçeği hastalığından, anne karnındaki bebeklerde gelişebilecek sakatlıklardan, beyin ve beyin zarı iltihabından, ileri yaşta gelişebilecek zona hastalığından,</a:t>
            </a:r>
          </a:p>
          <a:p>
            <a:pPr marL="0" lvl="0" indent="0" algn="just">
              <a:spcBef>
                <a:spcPts val="1001"/>
              </a:spcBef>
              <a:buFont typeface="Arial" pitchFamily="32"/>
              <a:buChar char="•"/>
            </a:pPr>
            <a:r>
              <a:rPr lang="tr-TR" b="1">
                <a:latin typeface="Calibri" pitchFamily="18"/>
              </a:rPr>
              <a:t>Hepatit A aşısı </a:t>
            </a:r>
            <a:r>
              <a:rPr lang="tr-TR">
                <a:latin typeface="Calibri" pitchFamily="18"/>
              </a:rPr>
              <a:t>ile ölümcül seyredebilen akut hepatitten, öldürücü karaciğer yetmezliğinden,</a:t>
            </a:r>
          </a:p>
          <a:p>
            <a:pPr marL="0" lvl="0" indent="0" algn="just">
              <a:spcBef>
                <a:spcPts val="1001"/>
              </a:spcBef>
              <a:buFont typeface="Arial" pitchFamily="32"/>
              <a:buChar char="•"/>
            </a:pPr>
            <a:r>
              <a:rPr lang="tr-TR" b="1">
                <a:latin typeface="Calibri" pitchFamily="18"/>
              </a:rPr>
              <a:t>BCG aşısı </a:t>
            </a:r>
            <a:r>
              <a:rPr lang="tr-TR">
                <a:latin typeface="Calibri" pitchFamily="18"/>
              </a:rPr>
              <a:t>ile tüberküloz menenjit ve yaygın tüberkülozdan (veremden),</a:t>
            </a:r>
          </a:p>
          <a:p>
            <a:pPr marL="0" lvl="0" indent="0" algn="just">
              <a:spcBef>
                <a:spcPts val="1001"/>
              </a:spcBef>
              <a:buFont typeface="Arial" pitchFamily="32"/>
              <a:buChar char="•"/>
            </a:pPr>
            <a:r>
              <a:rPr lang="tr-TR" b="1">
                <a:latin typeface="Calibri" pitchFamily="18"/>
              </a:rPr>
              <a:t>DaBT-İPA-Hib aşısı </a:t>
            </a:r>
            <a:r>
              <a:rPr lang="tr-TR">
                <a:latin typeface="Calibri" pitchFamily="18"/>
              </a:rPr>
              <a:t>ile tek bir enjeksiyon ile difteri (kuşpalazı), boğmaca, tetanoz, polio ve menenjitten,</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B680DC0D-729E-46C7-81A5-2A3FE4C711EB}" type="slidenum">
              <a:t>17</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Aşıyla Hastalıkları Aşıyoruz</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AŞILAR HANGİ HASTALIKLARDFAN KORUR- 2</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73844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b="1">
                <a:latin typeface="Calibri" pitchFamily="18"/>
              </a:rPr>
              <a:t>KKK aşısı </a:t>
            </a:r>
            <a:r>
              <a:rPr lang="tr-TR">
                <a:latin typeface="Calibri" pitchFamily="18"/>
              </a:rPr>
              <a:t>(Kızamık-Kızamıkçık-Kabakulak) ile,</a:t>
            </a:r>
          </a:p>
          <a:p>
            <a:pPr marL="0" lvl="1" indent="0" algn="just">
              <a:spcBef>
                <a:spcPts val="499"/>
              </a:spcBef>
              <a:spcAft>
                <a:spcPts val="1417"/>
              </a:spcAft>
              <a:buFont typeface="Arial" pitchFamily="32"/>
              <a:buChar char="•"/>
            </a:pPr>
            <a:r>
              <a:rPr lang="tr-TR" sz="2800">
                <a:latin typeface="Calibri" pitchFamily="18"/>
              </a:rPr>
              <a:t>Kızamığa bağlı ishal, zatürre, ensefalit (beyin iltihabı) ve SSPE (Subakut Sklerozan Panensefalit) hastalığından,</a:t>
            </a:r>
          </a:p>
          <a:p>
            <a:pPr marL="0" lvl="1" indent="0" algn="just">
              <a:spcBef>
                <a:spcPts val="499"/>
              </a:spcBef>
              <a:spcAft>
                <a:spcPts val="1417"/>
              </a:spcAft>
              <a:buFont typeface="Arial" pitchFamily="32"/>
              <a:buChar char="•"/>
            </a:pPr>
            <a:r>
              <a:rPr lang="tr-TR" sz="2800">
                <a:latin typeface="Calibri" pitchFamily="18"/>
              </a:rPr>
              <a:t>Kızamıkçığa bağlı gelişen doğumsal kızamıkçık sendromundan (anne karnındaki bebeklerin sakatlığından)</a:t>
            </a:r>
          </a:p>
          <a:p>
            <a:pPr marL="0" lvl="1" indent="0" algn="just">
              <a:spcBef>
                <a:spcPts val="499"/>
              </a:spcBef>
              <a:spcAft>
                <a:spcPts val="1417"/>
              </a:spcAft>
              <a:buFont typeface="Arial" pitchFamily="32"/>
              <a:buChar char="•"/>
            </a:pPr>
            <a:r>
              <a:rPr lang="tr-TR" sz="2800">
                <a:latin typeface="Calibri" pitchFamily="18"/>
              </a:rPr>
              <a:t>Kabakulağa bağlı gelişen ensefalit-menenjit  (beyin ve beyin zarı iltihabı), orşite (testis iltihabı) bağlı kısırlıktan korunulur.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0833DE7D-8057-46FA-BCD5-5C0B7580DC2A}" type="slidenum">
              <a:t>18</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Aşılanın, Önleyin, Koruyun</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AŞILAR HANGİ HASTALIKLARDFAN KORUR- 3</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88">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243080" y="1749599"/>
            <a:ext cx="69098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Wingdings"/>
              <a:buChar char="ü"/>
            </a:pPr>
            <a:r>
              <a:rPr lang="tr-TR" sz="2400">
                <a:latin typeface="Calibri" pitchFamily="18"/>
              </a:rPr>
              <a:t>Büyük salgınlara ve ölümlere yol açan </a:t>
            </a:r>
            <a:r>
              <a:rPr lang="tr-TR" sz="2400" b="1" i="1">
                <a:latin typeface="Calibri" pitchFamily="18"/>
              </a:rPr>
              <a:t>çiçek hastalığı </a:t>
            </a:r>
            <a:r>
              <a:rPr lang="tr-TR" sz="2400">
                <a:latin typeface="Calibri" pitchFamily="18"/>
              </a:rPr>
              <a:t>1977 yılından itibaren tamamen yok edilmiştir.</a:t>
            </a:r>
          </a:p>
          <a:p>
            <a:pPr marL="0" lvl="0" indent="0" algn="just">
              <a:spcBef>
                <a:spcPts val="1001"/>
              </a:spcBef>
              <a:buNone/>
            </a:pPr>
            <a:endParaRPr lang="tr-TR" sz="2400">
              <a:latin typeface="Calibri" pitchFamily="18"/>
            </a:endParaRPr>
          </a:p>
          <a:p>
            <a:pPr marL="0" lvl="0" indent="0" algn="just">
              <a:spcBef>
                <a:spcPts val="1001"/>
              </a:spcBef>
              <a:buFont typeface="Wingdings"/>
              <a:buChar char="ü"/>
            </a:pPr>
            <a:r>
              <a:rPr lang="tr-TR" sz="2400">
                <a:latin typeface="Calibri" pitchFamily="18"/>
              </a:rPr>
              <a:t>Çok önemli bir çocukluk çağı bulaşıcı hastalığı olan </a:t>
            </a:r>
            <a:r>
              <a:rPr lang="tr-TR" sz="2400" b="1" i="1">
                <a:latin typeface="Calibri" pitchFamily="18"/>
              </a:rPr>
              <a:t>poliomiyelit (çocuk felci)</a:t>
            </a:r>
            <a:r>
              <a:rPr lang="tr-TR" sz="2400">
                <a:latin typeface="Calibri" pitchFamily="18"/>
              </a:rPr>
              <a:t> hastalığı ülkemizde yok edilmiştir. Son vaka 1998 yılında görülmüştür.</a:t>
            </a:r>
          </a:p>
          <a:p>
            <a:pPr marL="0" lvl="0" indent="0" algn="just">
              <a:spcBef>
                <a:spcPts val="1001"/>
              </a:spcBef>
              <a:buNone/>
            </a:pPr>
            <a:endParaRPr lang="tr-TR" sz="2400">
              <a:latin typeface="Calibri" pitchFamily="18"/>
            </a:endParaRPr>
          </a:p>
          <a:p>
            <a:pPr marL="0" lvl="0" indent="0" algn="just">
              <a:spcBef>
                <a:spcPts val="1001"/>
              </a:spcBef>
              <a:buFont typeface="Wingdings"/>
              <a:buChar char="ü"/>
            </a:pPr>
            <a:r>
              <a:rPr lang="tr-TR" sz="2400" b="1" i="1">
                <a:latin typeface="Calibri" pitchFamily="18"/>
              </a:rPr>
              <a:t>Maternal Neonatal Tetanoz</a:t>
            </a:r>
            <a:r>
              <a:rPr lang="tr-TR" sz="2400">
                <a:latin typeface="Calibri" pitchFamily="18"/>
              </a:rPr>
              <a:t> (anne/gebe ve yenidoğan tetanozu) elimine (en düşük düzey) edilmiştir.</a:t>
            </a:r>
          </a:p>
        </p:txBody>
      </p:sp>
      <p:sp>
        <p:nvSpPr>
          <p:cNvPr id="3" name="Slayt Numarası Yer Tutucusu 8"/>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C655EAB9-10CD-4141-9FAA-7B4AAFBED3E1}" type="slidenum">
              <a:t>19</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İki Damla Aşı Dökülmesin Gözyaşı</a:t>
            </a:r>
          </a:p>
        </p:txBody>
      </p:sp>
      <p:pic>
        <p:nvPicPr>
          <p:cNvPr id="5" name="Resim 3"/>
          <p:cNvPicPr>
            <a:picLocks noChangeAspect="1"/>
          </p:cNvPicPr>
          <p:nvPr/>
        </p:nvPicPr>
        <p:blipFill>
          <a:blip r:embed="rId3">
            <a:lum/>
            <a:alphaModFix/>
          </a:blip>
          <a:srcRect t="18812" r="4200" b="15886"/>
          <a:stretch>
            <a:fillRect/>
          </a:stretch>
        </p:blipFill>
        <p:spPr>
          <a:xfrm>
            <a:off x="8370360" y="4147200"/>
            <a:ext cx="3821400" cy="2700360"/>
          </a:xfrm>
          <a:prstGeom prst="rect">
            <a:avLst/>
          </a:prstGeom>
          <a:noFill/>
          <a:ln>
            <a:noFill/>
          </a:ln>
        </p:spPr>
      </p:pic>
      <p:pic>
        <p:nvPicPr>
          <p:cNvPr id="6" name="Resim 4"/>
          <p:cNvPicPr>
            <a:picLocks noChangeAspect="1"/>
          </p:cNvPicPr>
          <p:nvPr/>
        </p:nvPicPr>
        <p:blipFill>
          <a:blip r:embed="rId4">
            <a:lum/>
            <a:alphaModFix/>
          </a:blip>
          <a:srcRect l="6495" t="19693" r="7108" b="15694"/>
          <a:stretch>
            <a:fillRect/>
          </a:stretch>
        </p:blipFill>
        <p:spPr>
          <a:xfrm>
            <a:off x="8370360" y="1277640"/>
            <a:ext cx="3821400" cy="2858040"/>
          </a:xfrm>
          <a:prstGeom prst="rect">
            <a:avLst/>
          </a:prstGeom>
          <a:noFill/>
          <a:ln>
            <a:noFill/>
          </a:ln>
        </p:spPr>
      </p:pic>
      <p:grpSp>
        <p:nvGrpSpPr>
          <p:cNvPr id="7" name="Grup 7"/>
          <p:cNvGrpSpPr/>
          <p:nvPr/>
        </p:nvGrpSpPr>
        <p:grpSpPr>
          <a:xfrm>
            <a:off x="2750400" y="160560"/>
            <a:ext cx="7745760" cy="906119"/>
            <a:chOff x="2750400" y="160560"/>
            <a:chExt cx="7745760" cy="906119"/>
          </a:xfrm>
        </p:grpSpPr>
        <p:sp>
          <p:nvSpPr>
            <p:cNvPr id="8" name="Yuvarlatılmış Dikdörtgen 9"/>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9"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AŞILAMA İLE ULAŞILAN BAŞARILAR</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ÇOCUKLARDA DİKKAT EDİLMESİ GEREKEN DİĞER KONULAR</a:t>
              </a:r>
            </a:p>
          </p:txBody>
        </p:sp>
      </p:grpSp>
      <p:sp>
        <p:nvSpPr>
          <p:cNvPr id="5" name="Metin kutusu 4"/>
          <p:cNvSpPr/>
          <p:nvPr/>
        </p:nvSpPr>
        <p:spPr>
          <a:xfrm>
            <a:off x="4149360" y="1185120"/>
            <a:ext cx="4947839"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haroni" pitchFamily="2"/>
              </a:rPr>
              <a:t>KÖTÜ AĞIZ ALIŞKANLIKLARI</a:t>
            </a:r>
          </a:p>
        </p:txBody>
      </p:sp>
      <p:pic>
        <p:nvPicPr>
          <p:cNvPr id="6" name="Picture 2"/>
          <p:cNvPicPr>
            <a:picLocks noChangeAspect="1"/>
          </p:cNvPicPr>
          <p:nvPr/>
        </p:nvPicPr>
        <p:blipFill>
          <a:blip r:embed="rId3">
            <a:lum/>
            <a:alphaModFix/>
          </a:blip>
          <a:srcRect/>
          <a:stretch>
            <a:fillRect/>
          </a:stretch>
        </p:blipFill>
        <p:spPr>
          <a:xfrm>
            <a:off x="1688760" y="2068560"/>
            <a:ext cx="2592000" cy="3101760"/>
          </a:xfrm>
          <a:prstGeom prst="rect">
            <a:avLst/>
          </a:prstGeom>
          <a:noFill/>
          <a:ln>
            <a:noFill/>
          </a:ln>
        </p:spPr>
      </p:pic>
      <p:sp>
        <p:nvSpPr>
          <p:cNvPr id="7" name="Dikdörtgen 11"/>
          <p:cNvSpPr/>
          <p:nvPr/>
        </p:nvSpPr>
        <p:spPr>
          <a:xfrm>
            <a:off x="5030640" y="1933200"/>
            <a:ext cx="6671160" cy="3107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Solunum problemleri, çene gelişmesini olumsuz yönde etkiler. Ağız solunumu, ağız kuruluğuna neden olarak diş ve dişeti hastalıklarının oluşma riskini arttırır.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Burundan değil de, sadece ağızdan soluma durumu mevcutsa (bu durum uykuda daha iyi anlaşılır-kişi ağız kapalı iken uyuyamaz) kulak burun boğaz uzmanına danışılmalıdır.</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0"/>
                                          </p:val>
                                        </p:tav>
                                        <p:tav tm="100000">
                                          <p:val>
                                            <p:strVal val="#ppt_w"/>
                                          </p:val>
                                        </p:tav>
                                      </p:tavLst>
                                    </p:anim>
                                    <p:anim calcmode="lin" valueType="num">
                                      <p:cBhvr>
                                        <p:cTn id="13" dur="500" fill="hold"/>
                                        <p:tgtEl>
                                          <p:spTgt spid="7"/>
                                        </p:tgtEl>
                                        <p:attrNameLst>
                                          <p:attrName>ppt_h</p:attrName>
                                        </p:attrNameLst>
                                      </p:cBhvr>
                                      <p:tavLst>
                                        <p:tav tm="0">
                                          <p:val>
                                            <p:str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89">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8255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u="sng">
                <a:latin typeface="Calibri" pitchFamily="18"/>
              </a:rPr>
              <a:t>İlkokul 1. sınıf öğrencilerine;</a:t>
            </a:r>
          </a:p>
          <a:p>
            <a:pPr marL="0" lvl="1" indent="0">
              <a:spcBef>
                <a:spcPts val="499"/>
              </a:spcBef>
              <a:spcAft>
                <a:spcPts val="1417"/>
              </a:spcAft>
              <a:buFont typeface="Wingdings"/>
              <a:buChar char="ü"/>
            </a:pPr>
            <a:r>
              <a:rPr lang="tr-TR" sz="2800" b="1">
                <a:latin typeface="Calibri" pitchFamily="18"/>
              </a:rPr>
              <a:t>KKK</a:t>
            </a:r>
            <a:r>
              <a:rPr lang="tr-TR" sz="2800">
                <a:latin typeface="Calibri" pitchFamily="18"/>
              </a:rPr>
              <a:t> (Kızamık, Kızamıkçık ve Kabakulak)</a:t>
            </a:r>
          </a:p>
          <a:p>
            <a:pPr marL="0" lvl="1" indent="0">
              <a:spcBef>
                <a:spcPts val="499"/>
              </a:spcBef>
              <a:spcAft>
                <a:spcPts val="1417"/>
              </a:spcAft>
              <a:buFont typeface="Wingdings"/>
              <a:buChar char="ü"/>
            </a:pPr>
            <a:r>
              <a:rPr lang="tr-TR" sz="2800" b="1">
                <a:latin typeface="Calibri" pitchFamily="18"/>
              </a:rPr>
              <a:t>DaBT-İPA</a:t>
            </a:r>
            <a:r>
              <a:rPr lang="tr-TR" sz="2800">
                <a:latin typeface="Calibri" pitchFamily="18"/>
              </a:rPr>
              <a:t> (Dörtlü Karma Aşı)</a:t>
            </a:r>
          </a:p>
          <a:p>
            <a:pPr marL="0" lvl="0" indent="0">
              <a:spcBef>
                <a:spcPts val="1001"/>
              </a:spcBef>
              <a:buNone/>
            </a:pPr>
            <a:endParaRPr lang="tr-TR">
              <a:latin typeface="Calibri" pitchFamily="18"/>
            </a:endParaRPr>
          </a:p>
          <a:p>
            <a:pPr marL="0" lvl="0" indent="0">
              <a:spcBef>
                <a:spcPts val="1001"/>
              </a:spcBef>
              <a:buFont typeface="Arial" pitchFamily="32"/>
              <a:buChar char="•"/>
            </a:pPr>
            <a:r>
              <a:rPr lang="tr-TR" u="sng">
                <a:latin typeface="Calibri" pitchFamily="18"/>
              </a:rPr>
              <a:t>Ortaokul 4. sınıf öğrencilerine;</a:t>
            </a:r>
          </a:p>
          <a:p>
            <a:pPr marL="0" lvl="1" indent="0">
              <a:spcBef>
                <a:spcPts val="499"/>
              </a:spcBef>
              <a:spcAft>
                <a:spcPts val="1417"/>
              </a:spcAft>
              <a:buFont typeface="Wingdings"/>
              <a:buChar char="ü"/>
            </a:pPr>
            <a:r>
              <a:rPr lang="tr-TR" sz="2800" b="1">
                <a:latin typeface="Calibri" pitchFamily="18"/>
              </a:rPr>
              <a:t>Td</a:t>
            </a:r>
            <a:r>
              <a:rPr lang="tr-TR" sz="2800">
                <a:latin typeface="Calibri" pitchFamily="18"/>
              </a:rPr>
              <a:t> (Erişkin Tipi Difteri-Tetanoz aşısı)</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4023327E-63BB-4387-B9EE-424E8A38C419}" type="slidenum">
              <a:t>20</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Aşılı Çocuk, Sağlıklı Çocuk</a:t>
            </a:r>
          </a:p>
        </p:txBody>
      </p:sp>
      <p:pic>
        <p:nvPicPr>
          <p:cNvPr id="5" name="Resim 10"/>
          <p:cNvPicPr>
            <a:picLocks noChangeAspect="1"/>
          </p:cNvPicPr>
          <p:nvPr/>
        </p:nvPicPr>
        <p:blipFill>
          <a:blip r:embed="rId3">
            <a:lum/>
            <a:alphaModFix/>
          </a:blip>
          <a:srcRect/>
          <a:stretch>
            <a:fillRect/>
          </a:stretch>
        </p:blipFill>
        <p:spPr>
          <a:xfrm>
            <a:off x="8153280" y="2262240"/>
            <a:ext cx="3396960" cy="2380680"/>
          </a:xfrm>
          <a:prstGeom prst="rect">
            <a:avLst/>
          </a:prstGeom>
          <a:noFill/>
          <a:ln>
            <a:noFill/>
          </a:ln>
        </p:spPr>
      </p:pic>
      <p:grpSp>
        <p:nvGrpSpPr>
          <p:cNvPr id="6" name="Grup 7"/>
          <p:cNvGrpSpPr/>
          <p:nvPr/>
        </p:nvGrpSpPr>
        <p:grpSpPr>
          <a:xfrm>
            <a:off x="2750400" y="160560"/>
            <a:ext cx="7745760" cy="906119"/>
            <a:chOff x="2750400" y="160560"/>
            <a:chExt cx="7745760" cy="906119"/>
          </a:xfrm>
        </p:grpSpPr>
        <p:sp>
          <p:nvSpPr>
            <p:cNvPr id="7" name="Yuvarlatılmış Dikdörtgen 9"/>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ÇOCUKLARI AŞI UYGULAMASI - 1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90">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72764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b="1">
                <a:latin typeface="Calibri" pitchFamily="18"/>
              </a:rPr>
              <a:t>Dörtlü Karma Aşı (DaBT-İPA):</a:t>
            </a:r>
          </a:p>
          <a:p>
            <a:pPr marL="0" lvl="1" indent="0" algn="just">
              <a:spcBef>
                <a:spcPts val="499"/>
              </a:spcBef>
              <a:spcAft>
                <a:spcPts val="1417"/>
              </a:spcAft>
              <a:buFont typeface="Wingdings"/>
              <a:buChar char="ü"/>
            </a:pPr>
            <a:r>
              <a:rPr lang="tr-TR" sz="2800">
                <a:latin typeface="Calibri" pitchFamily="18"/>
              </a:rPr>
              <a:t>Ağır seyreden sıklıkla ölümle sonuçlanan ve aşılama oranlarının düştüğü ülkelerde salgınlara yol açan difteri (kuşpalazı), boğmaca, tetanoz ve çocuk felcine</a:t>
            </a:r>
            <a:r>
              <a:rPr lang="tr-TR" sz="2800" b="1">
                <a:latin typeface="Calibri" pitchFamily="18"/>
              </a:rPr>
              <a:t> </a:t>
            </a:r>
            <a:r>
              <a:rPr lang="tr-TR" sz="2800">
                <a:latin typeface="Calibri" pitchFamily="18"/>
              </a:rPr>
              <a:t>karşı,</a:t>
            </a:r>
          </a:p>
          <a:p>
            <a:pPr marL="0" lvl="0" indent="0" algn="just">
              <a:spcBef>
                <a:spcPts val="1001"/>
              </a:spcBef>
              <a:buFont typeface="Arial" pitchFamily="32"/>
              <a:buChar char="•"/>
            </a:pPr>
            <a:r>
              <a:rPr lang="tr-TR" b="1">
                <a:latin typeface="Calibri" pitchFamily="18"/>
              </a:rPr>
              <a:t>Erişkin Tipi Difteri-Tetanoz Aşısı (Td):</a:t>
            </a:r>
          </a:p>
          <a:p>
            <a:pPr marL="0" lvl="1" indent="0" algn="just">
              <a:spcBef>
                <a:spcPts val="499"/>
              </a:spcBef>
              <a:spcAft>
                <a:spcPts val="1417"/>
              </a:spcAft>
              <a:buFont typeface="Wingdings"/>
              <a:buChar char="ü"/>
            </a:pPr>
            <a:r>
              <a:rPr lang="tr-TR" sz="2800">
                <a:latin typeface="Calibri" pitchFamily="18"/>
              </a:rPr>
              <a:t>Ağır seyreden sıklıkla ölümle sonuçlanan difteri ve tetanoz hastalığına karşı,</a:t>
            </a:r>
          </a:p>
        </p:txBody>
      </p:sp>
      <p:sp>
        <p:nvSpPr>
          <p:cNvPr id="3" name="Slayt Numarası Yer Tutucusu 8"/>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21979004-1A1F-496B-BD9E-3461FB41AAFE}" type="slidenum">
              <a:t>21</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Sağlık Aşılıyoruz</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ÇOCUKLARI AŞI UYGULAMASI - 2</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91">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687680"/>
            <a:ext cx="10515240" cy="462420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b="1">
                <a:latin typeface="Calibri" pitchFamily="18"/>
              </a:rPr>
              <a:t>Kızamık, Kızamıkçık ve Kabakulak (KKK) Aşısı:</a:t>
            </a:r>
          </a:p>
          <a:p>
            <a:pPr marL="0" lvl="1" indent="0" algn="just">
              <a:spcBef>
                <a:spcPts val="499"/>
              </a:spcBef>
              <a:spcAft>
                <a:spcPts val="1417"/>
              </a:spcAft>
              <a:buFont typeface="Wingdings"/>
              <a:buChar char="ü"/>
            </a:pPr>
            <a:r>
              <a:rPr lang="tr-TR" sz="2800">
                <a:latin typeface="Calibri" pitchFamily="18"/>
              </a:rPr>
              <a:t>Yakın tarihte dünya üzerinde salgınlar yapmış, ülkemizde de aşı öncesi dönemde çok sayıda ölüm ve sakatlıklara yol açmış, günümüzde aşılama sayesinde nadir görülen kızamık hastalığı ile ciddi sonuçlara sebep olabilen kabakulak ve kızamıkçık hastalığına karşı uygulanmaktadır.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6A2A8FFB-7837-4960-A1F1-925233078666}" type="slidenum">
              <a:t>22</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pic>
        <p:nvPicPr>
          <p:cNvPr id="5" name="Resim 6"/>
          <p:cNvPicPr>
            <a:picLocks noChangeAspect="1"/>
          </p:cNvPicPr>
          <p:nvPr/>
        </p:nvPicPr>
        <p:blipFill>
          <a:blip r:embed="rId3">
            <a:lum/>
            <a:alphaModFix/>
          </a:blip>
          <a:srcRect/>
          <a:stretch>
            <a:fillRect/>
          </a:stretch>
        </p:blipFill>
        <p:spPr>
          <a:xfrm>
            <a:off x="8153280" y="3907440"/>
            <a:ext cx="3263760" cy="2404080"/>
          </a:xfrm>
          <a:prstGeom prst="rect">
            <a:avLst/>
          </a:prstGeom>
          <a:noFill/>
          <a:ln>
            <a:noFill/>
          </a:ln>
        </p:spPr>
      </p:pic>
      <p:grpSp>
        <p:nvGrpSpPr>
          <p:cNvPr id="6" name="Grup 8"/>
          <p:cNvGrpSpPr/>
          <p:nvPr/>
        </p:nvGrpSpPr>
        <p:grpSpPr>
          <a:xfrm>
            <a:off x="2750400" y="160560"/>
            <a:ext cx="7745760" cy="906119"/>
            <a:chOff x="2750400" y="160560"/>
            <a:chExt cx="7745760" cy="906119"/>
          </a:xfrm>
        </p:grpSpPr>
        <p:sp>
          <p:nvSpPr>
            <p:cNvPr id="7" name="Yuvarlatılmış Dikdörtgen 10"/>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ÇOCUKLARI AŞI UYGULAMASI - 3</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92">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662479"/>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Bu aşılardan </a:t>
            </a:r>
            <a:r>
              <a:rPr lang="tr-TR" b="1">
                <a:latin typeface="Calibri" pitchFamily="18"/>
              </a:rPr>
              <a:t>dörtlü karma aşı </a:t>
            </a:r>
            <a:r>
              <a:rPr lang="tr-TR">
                <a:latin typeface="Calibri" pitchFamily="18"/>
              </a:rPr>
              <a:t>pekiştirme dozu olup bebeklik döneminde uygulanan aşıların sağladığı bağışıklığın güçlendirilmesi ve koruyuculuk süresinin uzatılması amacıyla uygulanmaktadır.</a:t>
            </a:r>
          </a:p>
          <a:p>
            <a:pPr marL="0" lvl="0" indent="0" algn="just">
              <a:spcBef>
                <a:spcPts val="1001"/>
              </a:spcBef>
              <a:buFont typeface="Arial" pitchFamily="32"/>
              <a:buChar char="•"/>
            </a:pPr>
            <a:r>
              <a:rPr lang="tr-TR" b="1">
                <a:latin typeface="Calibri" pitchFamily="18"/>
              </a:rPr>
              <a:t>KKK aşısı </a:t>
            </a:r>
            <a:r>
              <a:rPr lang="tr-TR">
                <a:latin typeface="Calibri" pitchFamily="18"/>
              </a:rPr>
              <a:t>ise bağışıklığın istenilen düzeye gelmesi için gerekli olan 2. doz aşıdır.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12259E5B-403D-4586-819B-3F37F0377CE1}" type="slidenum">
              <a:t>23</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Aşılar Sadece Çocuklar İçin Değildir</a:t>
            </a:r>
          </a:p>
        </p:txBody>
      </p:sp>
      <p:pic>
        <p:nvPicPr>
          <p:cNvPr id="5" name="Resim 5"/>
          <p:cNvPicPr>
            <a:picLocks noChangeAspect="1"/>
          </p:cNvPicPr>
          <p:nvPr/>
        </p:nvPicPr>
        <p:blipFill>
          <a:blip r:embed="rId3">
            <a:lum/>
            <a:alphaModFix/>
          </a:blip>
          <a:srcRect/>
          <a:stretch>
            <a:fillRect/>
          </a:stretch>
        </p:blipFill>
        <p:spPr>
          <a:xfrm>
            <a:off x="3804840" y="3585240"/>
            <a:ext cx="5888520" cy="2427840"/>
          </a:xfrm>
          <a:prstGeom prst="rect">
            <a:avLst/>
          </a:prstGeom>
          <a:noFill/>
          <a:ln w="0">
            <a:solidFill>
              <a:srgbClr val="C60000"/>
            </a:solidFill>
            <a:prstDash val="solid"/>
          </a:ln>
        </p:spPr>
      </p:pic>
      <p:grpSp>
        <p:nvGrpSpPr>
          <p:cNvPr id="6" name="Grup 6"/>
          <p:cNvGrpSpPr/>
          <p:nvPr/>
        </p:nvGrpSpPr>
        <p:grpSpPr>
          <a:xfrm>
            <a:off x="2750400" y="160560"/>
            <a:ext cx="7745760" cy="906119"/>
            <a:chOff x="2750400" y="160560"/>
            <a:chExt cx="7745760" cy="906119"/>
          </a:xfrm>
        </p:grpSpPr>
        <p:sp>
          <p:nvSpPr>
            <p:cNvPr id="7" name="Yuvarlatılmış Dikdörtgen 8"/>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ÇOCUKLARI AŞI UYGULAMASI - 4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93">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037880" y="1535760"/>
            <a:ext cx="71150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a:latin typeface="Calibri" pitchFamily="18"/>
              </a:rPr>
              <a:t>İlgili mevzuata göre,</a:t>
            </a:r>
          </a:p>
          <a:p>
            <a:pPr marL="0" lvl="1" indent="0">
              <a:spcBef>
                <a:spcPts val="499"/>
              </a:spcBef>
              <a:spcAft>
                <a:spcPts val="1417"/>
              </a:spcAft>
              <a:buFont typeface="Wingdings"/>
              <a:buChar char="ü"/>
            </a:pPr>
            <a:r>
              <a:rPr lang="tr-TR" sz="2800">
                <a:latin typeface="Calibri" pitchFamily="18"/>
              </a:rPr>
              <a:t>Aşı uygulamalarından önce bilgilendirmenin mutlaka yazılı veya sözlü olarak yapılması zorunludur.</a:t>
            </a:r>
          </a:p>
          <a:p>
            <a:pPr marL="0" lvl="0" indent="0">
              <a:buNone/>
            </a:pPr>
            <a:endParaRPr lang="tr-TR">
              <a:latin typeface="Calibri" pitchFamily="18"/>
            </a:endParaRPr>
          </a:p>
          <a:p>
            <a:pPr marL="0" lvl="1" indent="0">
              <a:spcBef>
                <a:spcPts val="499"/>
              </a:spcBef>
              <a:spcAft>
                <a:spcPts val="1417"/>
              </a:spcAft>
              <a:buFont typeface="Wingdings"/>
              <a:buChar char="ü"/>
            </a:pPr>
            <a:r>
              <a:rPr lang="tr-TR" sz="2800">
                <a:latin typeface="Calibri" pitchFamily="18"/>
              </a:rPr>
              <a:t>Onamın yazılı alınması zorunlu değildir.</a:t>
            </a:r>
          </a:p>
          <a:p>
            <a:pPr marL="457200" lvl="0" indent="0">
              <a:buNone/>
            </a:pPr>
            <a:endParaRPr lang="tr-TR">
              <a:latin typeface="Calibri" pitchFamily="18"/>
            </a:endParaRPr>
          </a:p>
          <a:p>
            <a:pPr marL="0" lvl="1" indent="0">
              <a:spcBef>
                <a:spcPts val="499"/>
              </a:spcBef>
              <a:spcAft>
                <a:spcPts val="1417"/>
              </a:spcAft>
              <a:buFont typeface="Wingdings"/>
              <a:buChar char="ü"/>
            </a:pPr>
            <a:r>
              <a:rPr lang="tr-TR" sz="2800">
                <a:latin typeface="Calibri" pitchFamily="18"/>
              </a:rPr>
              <a:t>Bireyin uygulamayı reddi halinde ise, uygulamanın reddine dair yazılı onam alınması zorunludur.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3B7DF08E-5549-4EFD-B679-BEC18152B068}" type="slidenum">
              <a:t>24</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Aşıyla Hastalıkları Aşıyoruz</a:t>
            </a:r>
          </a:p>
        </p:txBody>
      </p:sp>
      <p:sp>
        <p:nvSpPr>
          <p:cNvPr id="5" name="Metin kutusu 9"/>
          <p:cNvSpPr/>
          <p:nvPr/>
        </p:nvSpPr>
        <p:spPr>
          <a:xfrm>
            <a:off x="8097119" y="1337400"/>
            <a:ext cx="4038119" cy="5418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endParaRPr lang="tr-TR" sz="700" b="1" i="0" u="none" strike="noStrike" kern="1200" spc="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r>
              <a:rPr lang="tr-TR" sz="700" b="1" i="0" u="none" strike="noStrike" kern="1200" spc="0">
                <a:ln>
                  <a:noFill/>
                </a:ln>
                <a:solidFill>
                  <a:srgbClr val="000000"/>
                </a:solidFill>
                <a:latin typeface="Calibri" pitchFamily="18"/>
                <a:ea typeface="Microsoft YaHei" pitchFamily="2"/>
                <a:cs typeface="Mangal" pitchFamily="2"/>
              </a:rPr>
              <a:t>OKUL ÇAĞI AŞILAMASI VELİ BİLGİ NOTU</a:t>
            </a: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Sayın Veli,</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Sağlık Bakanlığımız tarafından yürütülmekte olan ulusal aşı programı kapsamında ilimizde aşılama hizmeti sunulmaktadır.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Amacımız; aşı ile korunulabilir hastalıkların ortaya çıkmasını, bu hastalıklardan kaynaklanan sakatlıkları ve ölümleri önlemektir. Bu şekilde hem aşılanan çocuklarımız hem de toplum bireyleri hastalıklardan korunmaktadır. Aşılanmayan birkaç çocuk toplumda salgın çıkmasına neden olabilir.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Her yıl olduğu gibi bu yıl da:</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İlköğretim 1. sınıfta öğrenim gören öğrencilere DaBT-İPA (dörtlü karma) ve KKK (kızamık-kızamıkçık-kabakulak) aşıları uygulanacaktır.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Anasınıfında KKK aşısı uygulanmış olan çocuklara ilköğretim 1. sınıfta KKK aşısı uygulanmayacak, sadece DaBT-İPA aşısı uygulanacaktır. Ana sınıfında KKK aşısı uygulanmış çocukların, aşı günü, aşı kartlarını yanlarında bulundurmaları gerekmektedir.  </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DaBT-İPA aşısı difteri (kuşpalazı), boğmaca, tetanoz ve çocuk felci, KKK aşısı ise  kızamık, kızamıkçık ve kabakulak hastalıklarından korumaktadır.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Ortaokul 4.sınıfta (8. sınıf) öğrenim gören öğrencilere Td (tetanoz-difteri) aşısı uygulanacaktır. Td aşısı ise tetanoz ve difteri hastalıklarından korumaktadır.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Bu aşılar bebeklik döneminde uygulanan aşıların sağladığı bağışıklığın güçlendirilmesi ve koruyuculuk süresinin uzatılması amacıyla uygulanmaktadır.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Difteri, boğmaca, tetanoz ve çocuk felci ağır seyreden sıklıkla ölümle sonuçlanan hastalıklardır. Aşılama oranlarının düştüğü ülkelerde salgınlar gelişmektedir.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Kızamık yakın tarihte dünya üzerinde salgınlar yapmış, ülkemizde de aşı öncesi dönemde çok sayıda ölüm ve sakatlıklara yol açmıştır. Günümüzde aşılama sayesinde nadir görülmektedir. Aşılama oranları düşen ülkelerde salgınlar görülmektedir.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Kabakulak menenjit, kısırlık ve sağırlık gibi ciddi sonuçlara; kızamıkçık ise beyin, eklem ve testis iltihabı ile sakat doğumlara neden olabilmektedir.  </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Bu hastalıklara karşı tek kesin korunma yöntemi aşılamadır.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Aşılar güvenli ürünlerdir. Aşı yan etkilerinin çoğu hafif ve geçici yan etkilerdir. Aşılanan çocuklarda; hafif ateş, huzursuzluk, hafif bir döküntü, aşı uygulanan yerde kızarıklık, hassasiyet ve ağrı olabilir.</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Aşılama sonrasında istenmeyen bir etki görüldüğünde hekiminize başvurunuz.</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Çocuğunuzda, aşılanmaya engel olabilecek bir durum var ise sınıf öğretmenine bilgi veriniz.</a:t>
            </a:r>
          </a:p>
          <a:p>
            <a:pPr marL="0" marR="0" lvl="0" indent="0" algn="just" rtl="0" hangingPunct="1">
              <a:lnSpc>
                <a:spcPct val="100000"/>
              </a:lnSpc>
              <a:spcBef>
                <a:spcPts val="0"/>
              </a:spcBef>
              <a:spcAft>
                <a:spcPts val="0"/>
              </a:spcAft>
              <a:buNone/>
              <a:tabLst/>
              <a:defRPr sz="1800"/>
            </a:pPr>
            <a:endParaRPr lang="tr-TR" sz="700" b="0"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700" b="0" i="0" u="none" strike="noStrike" kern="1200" spc="0">
                <a:ln>
                  <a:noFill/>
                </a:ln>
                <a:solidFill>
                  <a:srgbClr val="000000"/>
                </a:solidFill>
                <a:latin typeface="Calibri" pitchFamily="18"/>
                <a:ea typeface="Microsoft YaHei" pitchFamily="2"/>
                <a:cs typeface="Mangal" pitchFamily="2"/>
              </a:rPr>
              <a:t>Çocuğunuzun, aşı uygulama gününde herhangi bir sebeple okulda bulunmaması durumunda, aile hekimliği birimine başvurarak aşılanmasını sağlayınız.</a:t>
            </a:r>
          </a:p>
        </p:txBody>
      </p:sp>
      <p:grpSp>
        <p:nvGrpSpPr>
          <p:cNvPr id="6" name="Grup 7"/>
          <p:cNvGrpSpPr/>
          <p:nvPr/>
        </p:nvGrpSpPr>
        <p:grpSpPr>
          <a:xfrm>
            <a:off x="2750400" y="160560"/>
            <a:ext cx="7745760" cy="906119"/>
            <a:chOff x="2750400" y="160560"/>
            <a:chExt cx="7745760" cy="906119"/>
          </a:xfrm>
        </p:grpSpPr>
        <p:sp>
          <p:nvSpPr>
            <p:cNvPr id="7" name="Yuvarlatılmış Dikdörtgen 10"/>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94">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749599"/>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a:latin typeface="Calibri" pitchFamily="18"/>
              </a:rPr>
              <a:t>Bu nedenle;</a:t>
            </a:r>
          </a:p>
          <a:p>
            <a:pPr marL="0" lvl="1" indent="0" algn="just">
              <a:spcBef>
                <a:spcPts val="499"/>
              </a:spcBef>
              <a:spcAft>
                <a:spcPts val="1417"/>
              </a:spcAft>
              <a:buFont typeface="Wingdings"/>
              <a:buChar char="ü"/>
            </a:pPr>
            <a:r>
              <a:rPr lang="tr-TR" sz="2800">
                <a:latin typeface="Calibri" pitchFamily="18"/>
              </a:rPr>
              <a:t>Aşı uygulamaları öncesinde Okul Çağı Aşılaması Veli Bilgi Notu’nun velilere ulaştırılması gerekmektedir.</a:t>
            </a:r>
          </a:p>
          <a:p>
            <a:pPr marL="0" lvl="1" indent="0" algn="just">
              <a:spcBef>
                <a:spcPts val="499"/>
              </a:spcBef>
              <a:spcAft>
                <a:spcPts val="1417"/>
              </a:spcAft>
              <a:buFont typeface="Wingdings"/>
              <a:buChar char="ü"/>
            </a:pPr>
            <a:r>
              <a:rPr lang="tr-TR" sz="2800">
                <a:latin typeface="Calibri" pitchFamily="18"/>
              </a:rPr>
              <a:t>Çocuklarında aşılanmaya engel olabilecek bir durum varlığını ya da aşı uygulamasını reddettiğini bildiren velilerin olması durumunda, bu durumun siz sınıf öğretmenleri aracılığıyla aşı ekiplerine bildirilmesi sağlanmalıdır.</a:t>
            </a:r>
          </a:p>
        </p:txBody>
      </p:sp>
      <p:sp>
        <p:nvSpPr>
          <p:cNvPr id="3" name="Slayt Numarası Yer Tutucusu 8"/>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FF4D6CBE-15AF-413B-948A-F0C89F883AB5}" type="slidenum">
              <a:t>25</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Aşılanın, Önleyin, Koruyun</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- 2</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95">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72764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Anasınıfında KKK (Kızamık-Kızamıkçık-Kabakulak) aşısı uygulanmış olan çocuklara ilkokul 1. sınıfta KKK aşısı uygulanmayacak, sadece DaBT-İPA aşısı uygulanacaktır. Anasınıfında KKK aşısı uygulanmış çocukların, aşı günü aşı kartlarını yanlarında bulundurmaları gerekmektedir.</a:t>
            </a:r>
          </a:p>
          <a:p>
            <a:pPr marL="0" lvl="0" indent="0" algn="just">
              <a:spcBef>
                <a:spcPts val="1001"/>
              </a:spcBef>
              <a:buFont typeface="Arial" pitchFamily="32"/>
              <a:buChar char="•"/>
            </a:pPr>
            <a:r>
              <a:rPr lang="tr-TR">
                <a:latin typeface="Calibri" pitchFamily="18"/>
              </a:rPr>
              <a:t>Yine yakın bir zaman içinde herhangi bir nedenle okulda, hastanede veya Aile Sağlığı Merkezi’nde aşı uygulanan öğrenciler sorgulanmalı ve gelen aşı ekiplerine bildirilmelidir.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3FA21F7F-33C4-4A22-AC2C-EA274A8998E2}" type="slidenum">
              <a:t>26</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İki Damla Aşı Dökülmesin Gözyaşı</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- 3</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96">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5357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Aşı uygulamaları Bakanlığımız tarafından aşıların üzerinde yer alan </a:t>
            </a:r>
            <a:r>
              <a:rPr lang="tr-TR" b="1">
                <a:latin typeface="Calibri" pitchFamily="18"/>
              </a:rPr>
              <a:t>karekodlar</a:t>
            </a:r>
            <a:r>
              <a:rPr lang="tr-TR">
                <a:latin typeface="Calibri" pitchFamily="18"/>
              </a:rPr>
              <a:t> aracılığı ile </a:t>
            </a:r>
            <a:r>
              <a:rPr lang="tr-TR" b="1">
                <a:latin typeface="Calibri" pitchFamily="18"/>
              </a:rPr>
              <a:t>T.C. kimlik numaraları</a:t>
            </a:r>
            <a:r>
              <a:rPr lang="tr-TR">
                <a:latin typeface="Calibri" pitchFamily="18"/>
              </a:rPr>
              <a:t> ile eşleştirilerek </a:t>
            </a:r>
            <a:r>
              <a:rPr lang="tr-TR" b="1">
                <a:latin typeface="Calibri" pitchFamily="18"/>
              </a:rPr>
              <a:t>Aşı Takip Sistemi (ATS) </a:t>
            </a:r>
            <a:r>
              <a:rPr lang="tr-TR">
                <a:latin typeface="Calibri" pitchFamily="18"/>
              </a:rPr>
              <a:t>adı verilen bir sistemle takip edilmektedir. </a:t>
            </a:r>
            <a:r>
              <a:rPr lang="tr-TR" u="sng">
                <a:latin typeface="Calibri" pitchFamily="18"/>
              </a:rPr>
              <a:t>Bu sistemle hangi çocuğa hangi aşının yapıldığı, kim tarafından uygulandığı, aşının hangi şartlarda saklandığı ve nakledildiği bilgileri veri tabanımıza kaydedilebilmektedir.</a:t>
            </a:r>
            <a:r>
              <a:rPr lang="tr-TR">
                <a:latin typeface="Calibri" pitchFamily="18"/>
              </a:rPr>
              <a:t> Bu nedenle, internet erişimi olan, aşı uygulamasına uygun özelliklere sahip bir odanın düzenlenmesi sağlanmalıdır.</a:t>
            </a:r>
          </a:p>
          <a:p>
            <a:pPr marL="0" lvl="0" indent="0" algn="just">
              <a:spcBef>
                <a:spcPts val="1001"/>
              </a:spcBef>
              <a:buFont typeface="Arial" pitchFamily="32"/>
              <a:buChar char="•"/>
            </a:pPr>
            <a:r>
              <a:rPr lang="tr-TR">
                <a:latin typeface="Calibri" pitchFamily="18"/>
              </a:rPr>
              <a:t>Okul koşulları elverdiği düzeyde hijyen kurallarına uygun bir alan sağlık ekiplerine tahsis edilmelidir.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434A8B11-3531-4262-8FE3-CB31BD281D68}" type="slidenum">
              <a:t>27</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Aşıyla Hastalıkları Aşıyoruz</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97">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69488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a:latin typeface="Calibri" pitchFamily="18"/>
              </a:rPr>
              <a:t>Aşı gününde;</a:t>
            </a:r>
          </a:p>
          <a:p>
            <a:pPr marL="0" lvl="1" indent="0" algn="just">
              <a:spcBef>
                <a:spcPts val="499"/>
              </a:spcBef>
              <a:spcAft>
                <a:spcPts val="1417"/>
              </a:spcAft>
              <a:buFont typeface="Wingdings"/>
              <a:buChar char="ü"/>
            </a:pPr>
            <a:r>
              <a:rPr lang="tr-TR" sz="2800">
                <a:latin typeface="Calibri" pitchFamily="18"/>
              </a:rPr>
              <a:t>Uygulama öncesinde sınıf/rehber öğretmenler öğrencilerin yanında olmalıdır.</a:t>
            </a:r>
          </a:p>
          <a:p>
            <a:pPr marL="0" lvl="1" indent="0" algn="just">
              <a:spcBef>
                <a:spcPts val="499"/>
              </a:spcBef>
              <a:spcAft>
                <a:spcPts val="1417"/>
              </a:spcAft>
              <a:buFont typeface="Wingdings"/>
              <a:buChar char="ü"/>
            </a:pPr>
            <a:r>
              <a:rPr lang="tr-TR" sz="2800">
                <a:latin typeface="Calibri" pitchFamily="18"/>
              </a:rPr>
              <a:t>Özellikle ilkokul 1. sınıf öğrencileri aşı uygulaması öncesi psikolojik olarak hazırlanmalıdır.</a:t>
            </a:r>
          </a:p>
          <a:p>
            <a:pPr marL="0" lvl="1" indent="0" algn="just">
              <a:spcBef>
                <a:spcPts val="499"/>
              </a:spcBef>
              <a:spcAft>
                <a:spcPts val="1417"/>
              </a:spcAft>
              <a:buFont typeface="Wingdings"/>
              <a:buChar char="ü"/>
            </a:pPr>
            <a:r>
              <a:rPr lang="tr-TR" sz="2800">
                <a:latin typeface="Calibri" pitchFamily="18"/>
              </a:rPr>
              <a:t>Velileri tarafından aşılanmaya engel olabilecek bir durum varlığı beyan edilen çocuklar ile aşı uygulaması velisi tarafından reddettiği bildirilen öğrenciler diğer öğrencilerden ayrılmalıdır.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82DC5544-C9DF-45BC-B476-306B9C4ACDC8}" type="slidenum">
              <a:t>28</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Aşılar Sadece Çocuklar İçin Değildir</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- 5</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98">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365840" y="15357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a:latin typeface="Calibri" pitchFamily="18"/>
              </a:rPr>
              <a:t>Aşı gününde;</a:t>
            </a:r>
          </a:p>
          <a:p>
            <a:pPr marL="0" lvl="1" indent="0" algn="just">
              <a:spcBef>
                <a:spcPts val="499"/>
              </a:spcBef>
              <a:spcAft>
                <a:spcPts val="1417"/>
              </a:spcAft>
              <a:buFont typeface="Wingdings"/>
              <a:buChar char="ü"/>
            </a:pPr>
            <a:r>
              <a:rPr lang="tr-TR" sz="2800">
                <a:latin typeface="Calibri" pitchFamily="18"/>
              </a:rPr>
              <a:t>Çocuğun aşı uygulama gününde herhangi bir sebeple okulda bulunmaması durumunda, Aile Hekimliği Birimine başvurarak aşılanması sağlanmalıdır.</a:t>
            </a:r>
          </a:p>
          <a:p>
            <a:pPr marL="0" lvl="1" indent="0" algn="just">
              <a:spcBef>
                <a:spcPts val="499"/>
              </a:spcBef>
              <a:spcAft>
                <a:spcPts val="1417"/>
              </a:spcAft>
              <a:buFont typeface="Wingdings"/>
              <a:buChar char="ü"/>
            </a:pPr>
            <a:r>
              <a:rPr lang="tr-TR" sz="2800">
                <a:latin typeface="Calibri" pitchFamily="18"/>
              </a:rPr>
              <a:t>Aşılar güvenli ürünlerdir. Aşı yan etkilerinin çoğu hafif ve geçici yan etkilerdir. Aşılanan çocuklarda; </a:t>
            </a:r>
            <a:r>
              <a:rPr lang="tr-TR" sz="2800" i="1">
                <a:latin typeface="Calibri" pitchFamily="18"/>
              </a:rPr>
              <a:t>hafif ateş, huzursuzluk, hafif bir döküntü, aşı uygulanan yerde kızarıklık, hassasiyet ve ağrı olabilir</a:t>
            </a:r>
            <a:r>
              <a:rPr lang="tr-TR" sz="2800">
                <a:latin typeface="Calibri" pitchFamily="18"/>
              </a:rPr>
              <a:t>. Bu durumda aileye bilgi verilmeli ve kayıtlı oldukları Aile Hekimine başvurmaları sağlanmalıdır.</a:t>
            </a:r>
          </a:p>
        </p:txBody>
      </p:sp>
      <p:sp>
        <p:nvSpPr>
          <p:cNvPr id="3" name="Slayt Numarası Yer Tutucusu 7"/>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C72849D1-5921-4F82-A394-DBA3205015E8}" type="slidenum">
              <a:t>29</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grpSp>
        <p:nvGrpSpPr>
          <p:cNvPr id="5" name="Grup 5"/>
          <p:cNvGrpSpPr/>
          <p:nvPr/>
        </p:nvGrpSpPr>
        <p:grpSpPr>
          <a:xfrm>
            <a:off x="2750400" y="160560"/>
            <a:ext cx="7745760" cy="906119"/>
            <a:chOff x="2750400" y="160560"/>
            <a:chExt cx="7745760" cy="906119"/>
          </a:xfrm>
        </p:grpSpPr>
        <p:sp>
          <p:nvSpPr>
            <p:cNvPr id="6" name="Yuvarlatılmış Dikdörtgen 6"/>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UYGULAMASI ÖNCESİ BEKLENTİLER - 6</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ÇOCUKLARDA DİKKAT EDİLMESİ GEREKEN DİĞER KONULAR</a:t>
              </a:r>
            </a:p>
          </p:txBody>
        </p:sp>
      </p:grpSp>
      <p:pic>
        <p:nvPicPr>
          <p:cNvPr id="5" name="Picture 2"/>
          <p:cNvPicPr>
            <a:picLocks noChangeAspect="1"/>
          </p:cNvPicPr>
          <p:nvPr/>
        </p:nvPicPr>
        <p:blipFill>
          <a:blip r:embed="rId3">
            <a:lum/>
            <a:alphaModFix/>
          </a:blip>
          <a:srcRect/>
          <a:stretch>
            <a:fillRect/>
          </a:stretch>
        </p:blipFill>
        <p:spPr>
          <a:xfrm>
            <a:off x="2070360" y="1631880"/>
            <a:ext cx="2425320" cy="1896840"/>
          </a:xfrm>
          <a:prstGeom prst="rect">
            <a:avLst/>
          </a:prstGeom>
          <a:noFill/>
          <a:ln>
            <a:noFill/>
          </a:ln>
        </p:spPr>
      </p:pic>
      <p:pic>
        <p:nvPicPr>
          <p:cNvPr id="6" name="Picture 4"/>
          <p:cNvPicPr>
            <a:picLocks noChangeAspect="1"/>
          </p:cNvPicPr>
          <p:nvPr/>
        </p:nvPicPr>
        <p:blipFill>
          <a:blip r:embed="rId4">
            <a:lum/>
            <a:alphaModFix/>
          </a:blip>
          <a:srcRect/>
          <a:stretch>
            <a:fillRect/>
          </a:stretch>
        </p:blipFill>
        <p:spPr>
          <a:xfrm>
            <a:off x="6623640" y="2293560"/>
            <a:ext cx="1672919" cy="2036519"/>
          </a:xfrm>
          <a:prstGeom prst="rect">
            <a:avLst/>
          </a:prstGeom>
          <a:noFill/>
          <a:ln>
            <a:noFill/>
          </a:ln>
        </p:spPr>
      </p:pic>
      <p:pic>
        <p:nvPicPr>
          <p:cNvPr id="7" name="Picture 5"/>
          <p:cNvPicPr>
            <a:picLocks noChangeAspect="1"/>
          </p:cNvPicPr>
          <p:nvPr/>
        </p:nvPicPr>
        <p:blipFill>
          <a:blip r:embed="rId5">
            <a:lum/>
            <a:alphaModFix/>
          </a:blip>
          <a:srcRect/>
          <a:stretch>
            <a:fillRect/>
          </a:stretch>
        </p:blipFill>
        <p:spPr>
          <a:xfrm>
            <a:off x="7860960" y="4648320"/>
            <a:ext cx="3142799" cy="2066400"/>
          </a:xfrm>
          <a:prstGeom prst="rect">
            <a:avLst/>
          </a:prstGeom>
          <a:noFill/>
          <a:ln>
            <a:noFill/>
          </a:ln>
        </p:spPr>
      </p:pic>
      <p:pic>
        <p:nvPicPr>
          <p:cNvPr id="8" name="Picture 6"/>
          <p:cNvPicPr>
            <a:picLocks noChangeAspect="1"/>
          </p:cNvPicPr>
          <p:nvPr/>
        </p:nvPicPr>
        <p:blipFill>
          <a:blip r:embed="rId6">
            <a:lum/>
            <a:alphaModFix/>
          </a:blip>
          <a:srcRect/>
          <a:stretch>
            <a:fillRect/>
          </a:stretch>
        </p:blipFill>
        <p:spPr>
          <a:xfrm>
            <a:off x="4196160" y="3703679"/>
            <a:ext cx="2147400" cy="3011040"/>
          </a:xfrm>
          <a:prstGeom prst="rect">
            <a:avLst/>
          </a:prstGeom>
          <a:noFill/>
          <a:ln>
            <a:noFill/>
          </a:ln>
        </p:spPr>
      </p:pic>
      <p:sp>
        <p:nvSpPr>
          <p:cNvPr id="9" name="Metin kutusu 2"/>
          <p:cNvSpPr/>
          <p:nvPr/>
        </p:nvSpPr>
        <p:spPr>
          <a:xfrm>
            <a:off x="3637800" y="1066680"/>
            <a:ext cx="61898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rial" pitchFamily="34"/>
              </a:rPr>
              <a:t>Kaza sonucu daimi diş yerinden fırlarsa…</a:t>
            </a:r>
          </a:p>
        </p:txBody>
      </p:sp>
      <p:sp>
        <p:nvSpPr>
          <p:cNvPr id="10" name="Dikdörtgen 1"/>
          <p:cNvSpPr/>
          <p:nvPr/>
        </p:nvSpPr>
        <p:spPr>
          <a:xfrm>
            <a:off x="8576280" y="1602000"/>
            <a:ext cx="3395880" cy="283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Özellikle ön dişler sık kazaya uğrayan dişlerdir. Kazaya bağlı olarak ön dişlerde kırılma, yer değişikliği veya dişin yerinden fırlaması gibi durumlarla karşılaşılabilir.  Durumun ciddiyetine göre acil yara bakımı için gerekli uygulamalar yapılmalı ve çocuk hemen diş hekimine götürülmelidir.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0"/>
                                          </p:val>
                                        </p:tav>
                                        <p:tav tm="100000">
                                          <p:val>
                                            <p:strVal val="#ppt_w"/>
                                          </p:val>
                                        </p:tav>
                                      </p:tavLst>
                                    </p:anim>
                                    <p:anim calcmode="lin" valueType="num">
                                      <p:cBhvr>
                                        <p:cTn id="15" dur="500" fill="hold"/>
                                        <p:tgtEl>
                                          <p:spTgt spid="6"/>
                                        </p:tgtEl>
                                        <p:attrNameLst>
                                          <p:attrName>ppt_h</p:attrName>
                                        </p:attrNameLst>
                                      </p:cBhvr>
                                      <p:tavLst>
                                        <p:tav tm="0">
                                          <p:val>
                                            <p:str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0"/>
                                          </p:val>
                                        </p:tav>
                                        <p:tav tm="100000">
                                          <p:val>
                                            <p:strVal val="#ppt_w"/>
                                          </p:val>
                                        </p:tav>
                                      </p:tavLst>
                                    </p:anim>
                                    <p:anim calcmode="lin" valueType="num">
                                      <p:cBhvr>
                                        <p:cTn id="22" dur="500" fill="hold"/>
                                        <p:tgtEl>
                                          <p:spTgt spid="8"/>
                                        </p:tgtEl>
                                        <p:attrNameLst>
                                          <p:attrName>ppt_h</p:attrName>
                                        </p:attrNameLst>
                                      </p:cBhvr>
                                      <p:tavLst>
                                        <p:tav tm="0">
                                          <p:val>
                                            <p:str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0"/>
                                          </p:val>
                                        </p:tav>
                                        <p:tav tm="100000">
                                          <p:val>
                                            <p:strVal val="#ppt_w"/>
                                          </p:val>
                                        </p:tav>
                                      </p:tavLst>
                                    </p:anim>
                                    <p:anim calcmode="lin" valueType="num">
                                      <p:cBhvr>
                                        <p:cTn id="29" dur="500" fill="hold"/>
                                        <p:tgtEl>
                                          <p:spTgt spid="7"/>
                                        </p:tgtEl>
                                        <p:attrNameLst>
                                          <p:attrName>ppt_h</p:attrName>
                                        </p:attrNameLst>
                                      </p:cBhvr>
                                      <p:tavLst>
                                        <p:tav tm="0">
                                          <p:val>
                                            <p:str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99">
    <p:spTree>
      <p:nvGrpSpPr>
        <p:cNvPr id="1" name=""/>
        <p:cNvGrpSpPr/>
        <p:nvPr/>
      </p:nvGrpSpPr>
      <p:grpSpPr>
        <a:xfrm>
          <a:off x="0" y="0"/>
          <a:ext cx="0" cy="0"/>
          <a:chOff x="0" y="0"/>
          <a:chExt cx="0" cy="0"/>
        </a:xfrm>
      </p:grpSpPr>
      <p:sp>
        <p:nvSpPr>
          <p:cNvPr id="2" name="Unvan 3"/>
          <p:cNvSpPr txBox="1">
            <a:spLocks noGrp="1"/>
          </p:cNvSpPr>
          <p:nvPr>
            <p:ph type="title" idx="4294967295"/>
          </p:nvPr>
        </p:nvSpPr>
        <p:spPr>
          <a:xfrm>
            <a:off x="1708920" y="567360"/>
            <a:ext cx="9143640" cy="238716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200" b="1">
                <a:latin typeface="Calibri" pitchFamily="18"/>
              </a:rPr>
              <a:t>YALNIZCA AŞI UYGULAYARAK HER YIL ÜLKEMİZDE BİNLERCE BEBEK VE ÇOCUK ÖLÜMÜNÜ</a:t>
            </a:r>
            <a:br>
              <a:rPr lang="tr-TR" sz="3200" b="1">
                <a:latin typeface="Calibri" pitchFamily="18"/>
              </a:rPr>
            </a:br>
            <a:r>
              <a:rPr lang="tr-TR" sz="3200" b="1">
                <a:latin typeface="Calibri" pitchFamily="18"/>
              </a:rPr>
              <a:t>BİRLİKTE ÖNLÜYORUZ</a:t>
            </a:r>
          </a:p>
        </p:txBody>
      </p:sp>
      <p:pic>
        <p:nvPicPr>
          <p:cNvPr id="3" name="Resim 7"/>
          <p:cNvPicPr>
            <a:picLocks noChangeAspect="1"/>
          </p:cNvPicPr>
          <p:nvPr/>
        </p:nvPicPr>
        <p:blipFill>
          <a:blip r:embed="rId3">
            <a:lum/>
            <a:alphaModFix/>
          </a:blip>
          <a:srcRect/>
          <a:stretch>
            <a:fillRect/>
          </a:stretch>
        </p:blipFill>
        <p:spPr>
          <a:xfrm>
            <a:off x="4656600" y="3139920"/>
            <a:ext cx="2878200" cy="2599920"/>
          </a:xfrm>
          <a:prstGeom prst="rect">
            <a:avLst/>
          </a:prstGeom>
          <a:noFill/>
          <a:ln>
            <a:noFill/>
          </a:ln>
        </p:spPr>
      </p:pic>
      <p:sp>
        <p:nvSpPr>
          <p:cNvPr id="4"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Aşılanın, Önleyin, Koruyun</a:t>
            </a:r>
          </a:p>
        </p:txBody>
      </p:sp>
      <p:sp>
        <p:nvSpPr>
          <p:cNvPr id="5" name="Slayt Numarası Yer Tutucusu 5"/>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r>
              <a:rPr lang="tr-TR">
                <a:solidFill>
                  <a:srgbClr val="000000"/>
                </a:solidFill>
                <a:latin typeface="Calibri" pitchFamily="18"/>
                <a:cs typeface="Tahoma" pitchFamily="2"/>
              </a:rPr>
              <a:t>28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100">
    <p:spTree>
      <p:nvGrpSpPr>
        <p:cNvPr id="1" name=""/>
        <p:cNvGrpSpPr/>
        <p:nvPr/>
      </p:nvGrpSpPr>
      <p:grpSpPr>
        <a:xfrm>
          <a:off x="0" y="0"/>
          <a:ext cx="0" cy="0"/>
          <a:chOff x="0" y="0"/>
          <a:chExt cx="0" cy="0"/>
        </a:xfrm>
      </p:grpSpPr>
      <p:sp>
        <p:nvSpPr>
          <p:cNvPr id="2" name="Unvan 3"/>
          <p:cNvSpPr txBox="1">
            <a:spLocks noGrp="1"/>
          </p:cNvSpPr>
          <p:nvPr>
            <p:ph type="title" idx="4294967295"/>
          </p:nvPr>
        </p:nvSpPr>
        <p:spPr>
          <a:xfrm>
            <a:off x="1763640" y="545400"/>
            <a:ext cx="9143640" cy="238716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600" b="1">
                <a:latin typeface="Calibri" pitchFamily="18"/>
              </a:rPr>
              <a:t>EMEĞİNİZ, DESTEĞİNİZ VE </a:t>
            </a:r>
            <a:br>
              <a:rPr lang="tr-TR" sz="3600" b="1">
                <a:latin typeface="Calibri" pitchFamily="18"/>
              </a:rPr>
            </a:br>
            <a:r>
              <a:rPr lang="tr-TR" sz="3600" b="1">
                <a:latin typeface="Calibri" pitchFamily="18"/>
              </a:rPr>
              <a:t>YARDIMLARINIZ İÇİN</a:t>
            </a:r>
            <a:br>
              <a:rPr lang="tr-TR" sz="3600" b="1">
                <a:latin typeface="Calibri" pitchFamily="18"/>
              </a:rPr>
            </a:br>
            <a:r>
              <a:rPr lang="tr-TR" sz="3600" b="1">
                <a:latin typeface="Calibri" pitchFamily="18"/>
              </a:rPr>
              <a:t>TEŞEKKÜR EDERİZ</a:t>
            </a:r>
          </a:p>
        </p:txBody>
      </p:sp>
      <p:sp>
        <p:nvSpPr>
          <p:cNvPr id="3"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Aşıyla Hastalıkları Aşıyoruz</a:t>
            </a:r>
          </a:p>
        </p:txBody>
      </p:sp>
      <p:pic>
        <p:nvPicPr>
          <p:cNvPr id="4" name="Resim 1"/>
          <p:cNvPicPr>
            <a:picLocks noChangeAspect="1"/>
          </p:cNvPicPr>
          <p:nvPr/>
        </p:nvPicPr>
        <p:blipFill>
          <a:blip r:embed="rId3">
            <a:lum/>
            <a:alphaModFix/>
          </a:blip>
          <a:srcRect/>
          <a:stretch>
            <a:fillRect/>
          </a:stretch>
        </p:blipFill>
        <p:spPr>
          <a:xfrm>
            <a:off x="4561560" y="3292200"/>
            <a:ext cx="3243959" cy="2533680"/>
          </a:xfrm>
          <a:prstGeom prst="rect">
            <a:avLst/>
          </a:prstGeom>
          <a:noFill/>
          <a:ln>
            <a:noFill/>
          </a:ln>
        </p:spPr>
      </p:pic>
      <p:sp>
        <p:nvSpPr>
          <p:cNvPr id="5" name="Slayt Numarası Yer Tutucusu 5"/>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r>
              <a:rPr lang="tr-TR">
                <a:solidFill>
                  <a:srgbClr val="000000"/>
                </a:solidFill>
                <a:latin typeface="Calibri" pitchFamily="18"/>
                <a:cs typeface="Tahoma" pitchFamily="2"/>
              </a:rPr>
              <a:t>29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Unvan 3"/>
          <p:cNvSpPr txBox="1">
            <a:spLocks noGrp="1"/>
          </p:cNvSpPr>
          <p:nvPr>
            <p:ph type="title" idx="4294967295"/>
          </p:nvPr>
        </p:nvSpPr>
        <p:spPr>
          <a:xfrm>
            <a:off x="2062080" y="1132920"/>
            <a:ext cx="9143640" cy="238716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4400" b="1">
                <a:latin typeface="Calibri" pitchFamily="18"/>
              </a:rPr>
              <a:t>OKUL ÇAĞI ÇOCUKLARINDA AŞI UYGULAMALARI</a:t>
            </a:r>
          </a:p>
        </p:txBody>
      </p:sp>
      <p:pic>
        <p:nvPicPr>
          <p:cNvPr id="3" name="Resim 1"/>
          <p:cNvPicPr>
            <a:picLocks noChangeAspect="1"/>
          </p:cNvPicPr>
          <p:nvPr/>
        </p:nvPicPr>
        <p:blipFill>
          <a:blip r:embed="rId3">
            <a:lum/>
            <a:alphaModFix/>
          </a:blip>
          <a:srcRect/>
          <a:stretch>
            <a:fillRect/>
          </a:stretch>
        </p:blipFill>
        <p:spPr>
          <a:xfrm>
            <a:off x="1027799" y="3705120"/>
            <a:ext cx="11153519" cy="3152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18CEE6BF-3BB4-40AE-965A-C8B2632C351C}" type="slidenum">
              <a:t>5</a:t>
            </a:fld>
            <a:endParaRPr lang="tr-TR">
              <a:solidFill>
                <a:srgbClr val="000000"/>
              </a:solidFill>
              <a:latin typeface="Calibri" pitchFamily="18"/>
              <a:cs typeface="Tahoma" pitchFamily="2"/>
            </a:endParaRPr>
          </a:p>
        </p:txBody>
      </p:sp>
      <p:sp>
        <p:nvSpPr>
          <p:cNvPr id="3" name="Altbilgi Yer Tutucusu 8"/>
          <p:cNvSpPr txBox="1">
            <a:spLocks noGrp="1"/>
          </p:cNvSpPr>
          <p:nvPr>
            <p:ph type="ftr" sz="quarter" idx="9"/>
          </p:nvPr>
        </p:nvSpPr>
        <p:spPr>
          <a:xfrm>
            <a:off x="403847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Aşılanma Her Çocuğun Hakkıdır</a:t>
            </a:r>
          </a:p>
        </p:txBody>
      </p:sp>
      <p:sp>
        <p:nvSpPr>
          <p:cNvPr id="4" name="İçerik Yer Tutucusu 2"/>
          <p:cNvSpPr/>
          <p:nvPr/>
        </p:nvSpPr>
        <p:spPr>
          <a:xfrm>
            <a:off x="1277280" y="1535760"/>
            <a:ext cx="10515240" cy="435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1440" tIns="45720" rIns="91440" bIns="45720" anchor="t" anchorCtr="0" compatLnSpc="0"/>
          <a:lstStyle/>
          <a:p>
            <a:pPr marL="0" marR="0" lvl="0" indent="0" algn="just" rtl="0" hangingPunct="1">
              <a:lnSpc>
                <a:spcPct val="90000"/>
              </a:lnSpc>
              <a:spcBef>
                <a:spcPts val="1001"/>
              </a:spcBef>
              <a:spcAft>
                <a:spcPts val="0"/>
              </a:spcAft>
              <a:buNone/>
              <a:tabLst/>
              <a:defRPr sz="1800"/>
            </a:pPr>
            <a:r>
              <a:rPr lang="tr-TR" sz="2800" b="0" i="0" u="none" strike="noStrike" kern="1200" spc="0">
                <a:ln>
                  <a:noFill/>
                </a:ln>
                <a:solidFill>
                  <a:srgbClr val="000000"/>
                </a:solidFill>
                <a:latin typeface="Calibri" pitchFamily="18"/>
                <a:ea typeface="Microsoft YaHei" pitchFamily="2"/>
                <a:cs typeface="Mangal" pitchFamily="2"/>
              </a:rPr>
              <a:t>Aşılar ölü veya zayıflatılmış mikroorganizma içeren (bakteri veya virüs) ve enfeksiyon hastalıklarının tedavi ve korunmasında kullanılan biyolojik ürünlerdir.</a:t>
            </a:r>
          </a:p>
        </p:txBody>
      </p:sp>
      <p:pic>
        <p:nvPicPr>
          <p:cNvPr id="5" name="Resim 12"/>
          <p:cNvPicPr>
            <a:picLocks noChangeAspect="1"/>
          </p:cNvPicPr>
          <p:nvPr/>
        </p:nvPicPr>
        <p:blipFill>
          <a:blip r:embed="rId3">
            <a:lum/>
            <a:alphaModFix/>
          </a:blip>
          <a:srcRect/>
          <a:stretch>
            <a:fillRect/>
          </a:stretch>
        </p:blipFill>
        <p:spPr>
          <a:xfrm>
            <a:off x="4342680" y="2686320"/>
            <a:ext cx="4267800" cy="3200760"/>
          </a:xfrm>
          <a:prstGeom prst="rect">
            <a:avLst/>
          </a:prstGeom>
          <a:noFill/>
          <a:ln>
            <a:noFill/>
          </a:ln>
        </p:spPr>
      </p:pic>
      <p:grpSp>
        <p:nvGrpSpPr>
          <p:cNvPr id="6" name="Grup 9"/>
          <p:cNvGrpSpPr/>
          <p:nvPr/>
        </p:nvGrpSpPr>
        <p:grpSpPr>
          <a:xfrm>
            <a:off x="2750400" y="160560"/>
            <a:ext cx="7745760" cy="906119"/>
            <a:chOff x="2750400" y="160560"/>
            <a:chExt cx="7745760" cy="906119"/>
          </a:xfrm>
        </p:grpSpPr>
        <p:sp>
          <p:nvSpPr>
            <p:cNvPr id="7" name="Yuvarlatılmış Dikdörtgen 10"/>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NEDİR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295280" y="177804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Tarihte aşı konusunda ilk uygulama, M.Ö. 590 yılında Çin’de Sung Hanedanı döneminde çiçek hastalığına karşı yapılan uygulamadır.</a:t>
            </a:r>
          </a:p>
          <a:p>
            <a:pPr marL="0" lvl="0" indent="0" algn="just">
              <a:spcBef>
                <a:spcPts val="1001"/>
              </a:spcBef>
              <a:buFont typeface="Arial" pitchFamily="32"/>
              <a:buChar char="•"/>
            </a:pPr>
            <a:r>
              <a:rPr lang="tr-TR">
                <a:latin typeface="Calibri" pitchFamily="18"/>
              </a:rPr>
              <a:t>Sistematik aşılama ise çiçek hastalığına karşı 1798 yılında Edward Jenner tarafından başlatılmıştır.</a:t>
            </a:r>
          </a:p>
          <a:p>
            <a:pPr marL="0" lvl="0" indent="0" algn="just">
              <a:spcBef>
                <a:spcPts val="1001"/>
              </a:spcBef>
              <a:buFont typeface="Arial" pitchFamily="32"/>
              <a:buChar char="•"/>
            </a:pPr>
            <a:r>
              <a:rPr lang="tr-TR">
                <a:latin typeface="Calibri" pitchFamily="18"/>
              </a:rPr>
              <a:t>İnsanlığın aşı ile ikinci tanışması, Louis Pasteur’un 1885 yılı Temmuz ayında uyguladığı kuduz aşısı ile olmuştur.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9C287F5D-7EE2-4E5A-B96A-F5FB53E8A5B0}" type="slidenum">
              <a:t>6</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680720" y="634464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Her Şeyin Başı Sağlık, Sağlığın Başı Aşı</a:t>
            </a:r>
          </a:p>
        </p:txBody>
      </p:sp>
      <p:grpSp>
        <p:nvGrpSpPr>
          <p:cNvPr id="5" name="Grup 5"/>
          <p:cNvGrpSpPr/>
          <p:nvPr/>
        </p:nvGrpSpPr>
        <p:grpSpPr>
          <a:xfrm>
            <a:off x="2750400" y="160560"/>
            <a:ext cx="7745760" cy="906119"/>
            <a:chOff x="2750400" y="160560"/>
            <a:chExt cx="7745760" cy="906119"/>
          </a:xfrm>
        </p:grpSpPr>
        <p:sp>
          <p:nvSpPr>
            <p:cNvPr id="6" name="Yuvarlatılmış Dikdörtgen 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AŞININ TARİHÇESİ - 1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407959" y="175788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Ülkemizde ilk aşı çalışmalarının 1700’lü yıllarda Edirne’de başladığı bilinmektedir.</a:t>
            </a:r>
          </a:p>
          <a:p>
            <a:pPr marL="0" lvl="0" indent="0" algn="just">
              <a:spcBef>
                <a:spcPts val="1001"/>
              </a:spcBef>
              <a:buFont typeface="Arial" pitchFamily="32"/>
              <a:buChar char="•"/>
            </a:pPr>
            <a:r>
              <a:rPr lang="tr-TR">
                <a:latin typeface="Calibri" pitchFamily="18"/>
              </a:rPr>
              <a:t>1721 tarihinde, İngiltere Büyükelçisi’nin eşi olan Lady Mary Montagu ülkesine yazdığı mektupta İstanbul’da çiçek hastalığına karşı «aşı denilen bir şey» yapıldığını hayretle bildirmektedir. Bu mektup aşı yapımına ilişkin en eski belgedir.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97954A4E-3041-412C-A29B-FD1A7F7CE0B2}" type="slidenum">
              <a:t>7</a:t>
            </a:fld>
            <a:endParaRPr lang="tr-TR">
              <a:solidFill>
                <a:srgbClr val="000000"/>
              </a:solidFill>
              <a:latin typeface="Calibri" pitchFamily="18"/>
              <a:cs typeface="Tahoma" pitchFamily="2"/>
            </a:endParaRPr>
          </a:p>
        </p:txBody>
      </p:sp>
      <p:pic>
        <p:nvPicPr>
          <p:cNvPr id="4" name="Picture 5"/>
          <p:cNvPicPr>
            <a:picLocks noChangeAspect="1"/>
          </p:cNvPicPr>
          <p:nvPr/>
        </p:nvPicPr>
        <p:blipFill>
          <a:blip r:embed="rId3">
            <a:lum/>
            <a:alphaModFix/>
          </a:blip>
          <a:srcRect/>
          <a:stretch>
            <a:fillRect/>
          </a:stretch>
        </p:blipFill>
        <p:spPr>
          <a:xfrm>
            <a:off x="9709920" y="3933720"/>
            <a:ext cx="2087640" cy="2028960"/>
          </a:xfrm>
          <a:prstGeom prst="rect">
            <a:avLst/>
          </a:prstGeom>
          <a:noFill/>
          <a:ln>
            <a:noFill/>
          </a:ln>
        </p:spPr>
      </p:pic>
      <p:sp>
        <p:nvSpPr>
          <p:cNvPr id="5" name="Altbilgi Yer Tutucusu 8"/>
          <p:cNvSpPr txBox="1">
            <a:spLocks noGrp="1"/>
          </p:cNvSpPr>
          <p:nvPr>
            <p:ph type="ftr" sz="quarter" idx="9"/>
          </p:nvPr>
        </p:nvSpPr>
        <p:spPr>
          <a:xfrm>
            <a:off x="4767839"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Aşılar Sadece Çocuklar İçin Değildir</a:t>
            </a:r>
          </a:p>
        </p:txBody>
      </p:sp>
      <p:grpSp>
        <p:nvGrpSpPr>
          <p:cNvPr id="6" name="Grup 8"/>
          <p:cNvGrpSpPr/>
          <p:nvPr/>
        </p:nvGrpSpPr>
        <p:grpSpPr>
          <a:xfrm>
            <a:off x="2750400" y="160560"/>
            <a:ext cx="7745760" cy="906119"/>
            <a:chOff x="2750400" y="160560"/>
            <a:chExt cx="7745760" cy="906119"/>
          </a:xfrm>
        </p:grpSpPr>
        <p:sp>
          <p:nvSpPr>
            <p:cNvPr id="7" name="Yuvarlatılmış Dikdörtgen 10"/>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AŞININ TARİHÇESİ - 2</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grpSp>
        <p:nvGrpSpPr>
          <p:cNvPr id="2" name="İçerik Yer Tutucusu 7"/>
          <p:cNvGrpSpPr/>
          <p:nvPr/>
        </p:nvGrpSpPr>
        <p:grpSpPr>
          <a:xfrm>
            <a:off x="1052640" y="1576800"/>
            <a:ext cx="10515240" cy="1374479"/>
            <a:chOff x="1052640" y="1576800"/>
            <a:chExt cx="10515240" cy="1374479"/>
          </a:xfrm>
        </p:grpSpPr>
        <p:pic>
          <p:nvPicPr>
            <p:cNvPr id="3" name="{8330C2B0-B304-457C-87C2-BEBB8B580DF5}"/>
            <p:cNvPicPr>
              <a:picLocks noChangeAspect="1"/>
            </p:cNvPicPr>
            <p:nvPr/>
          </p:nvPicPr>
          <p:blipFill>
            <a:blip>
              <a:lum/>
              <a:alphaModFix/>
            </a:blip>
            <a:srcRect/>
            <a:stretch>
              <a:fillRect/>
            </a:stretch>
          </p:blipFill>
          <p:spPr>
            <a:xfrm>
              <a:off x="6310440" y="1576800"/>
              <a:ext cx="2628720" cy="1374479"/>
            </a:xfrm>
            <a:prstGeom prst="rect">
              <a:avLst/>
            </a:prstGeom>
            <a:solidFill>
              <a:srgbClr val="0066CC"/>
            </a:solidFill>
            <a:ln>
              <a:noFill/>
            </a:ln>
          </p:spPr>
        </p:pic>
        <p:pic>
          <p:nvPicPr>
            <p:cNvPr id="4" name="{08294D2D-B215-4B08-A4DD-2623CE30484F}"/>
            <p:cNvPicPr>
              <a:picLocks noChangeAspect="1"/>
            </p:cNvPicPr>
            <p:nvPr/>
          </p:nvPicPr>
          <p:blipFill>
            <a:blip>
              <a:lum/>
              <a:alphaModFix/>
            </a:blip>
            <a:srcRect/>
            <a:stretch>
              <a:fillRect/>
            </a:stretch>
          </p:blipFill>
          <p:spPr>
            <a:xfrm>
              <a:off x="3681359" y="1576800"/>
              <a:ext cx="2628720" cy="1374479"/>
            </a:xfrm>
            <a:prstGeom prst="rect">
              <a:avLst/>
            </a:prstGeom>
            <a:solidFill>
              <a:srgbClr val="0099FF"/>
            </a:solidFill>
            <a:ln>
              <a:noFill/>
            </a:ln>
          </p:spPr>
        </p:pic>
        <p:pic>
          <p:nvPicPr>
            <p:cNvPr id="5" name="{69C6A363-4AA5-4E38-B919-A7EEB633ADC8}"/>
            <p:cNvPicPr>
              <a:picLocks noChangeAspect="1"/>
            </p:cNvPicPr>
            <p:nvPr/>
          </p:nvPicPr>
          <p:blipFill>
            <a:blip>
              <a:lum/>
              <a:alphaModFix/>
            </a:blip>
            <a:srcRect/>
            <a:stretch>
              <a:fillRect/>
            </a:stretch>
          </p:blipFill>
          <p:spPr>
            <a:xfrm>
              <a:off x="1052640" y="1576800"/>
              <a:ext cx="2628720" cy="1374479"/>
            </a:xfrm>
            <a:prstGeom prst="rect">
              <a:avLst/>
            </a:prstGeom>
            <a:solidFill>
              <a:srgbClr val="99CCFF"/>
            </a:solidFill>
            <a:ln>
              <a:noFill/>
            </a:ln>
          </p:spPr>
        </p:pic>
        <p:pic>
          <p:nvPicPr>
            <p:cNvPr id="6" name="{E11F1A33-4238-413E-9580-8513BBEFB559}"/>
            <p:cNvPicPr>
              <a:picLocks noChangeAspect="1"/>
            </p:cNvPicPr>
            <p:nvPr/>
          </p:nvPicPr>
          <p:blipFill>
            <a:blip>
              <a:lum/>
              <a:alphaModFix/>
            </a:blip>
            <a:srcRect/>
            <a:stretch>
              <a:fillRect/>
            </a:stretch>
          </p:blipFill>
          <p:spPr>
            <a:xfrm>
              <a:off x="8939160" y="1576800"/>
              <a:ext cx="2628720" cy="1374479"/>
            </a:xfrm>
            <a:prstGeom prst="rect">
              <a:avLst/>
            </a:prstGeom>
            <a:solidFill>
              <a:srgbClr val="0099CC"/>
            </a:solidFill>
            <a:ln>
              <a:noFill/>
            </a:ln>
          </p:spPr>
        </p:pic>
      </p:grpSp>
      <p:sp>
        <p:nvSpPr>
          <p:cNvPr id="7"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9859D3DE-1701-45A9-BE69-0EA8A120FE3B}" type="slidenum">
              <a:t>8</a:t>
            </a:fld>
            <a:endParaRPr lang="tr-TR">
              <a:solidFill>
                <a:srgbClr val="000000"/>
              </a:solidFill>
              <a:latin typeface="Calibri" pitchFamily="18"/>
              <a:cs typeface="Tahoma" pitchFamily="2"/>
            </a:endParaRPr>
          </a:p>
        </p:txBody>
      </p:sp>
      <p:grpSp>
        <p:nvGrpSpPr>
          <p:cNvPr id="8" name="İçerik Yer Tutucusu 7"/>
          <p:cNvGrpSpPr/>
          <p:nvPr/>
        </p:nvGrpSpPr>
        <p:grpSpPr>
          <a:xfrm>
            <a:off x="1046159" y="3325679"/>
            <a:ext cx="10515601" cy="1374479"/>
            <a:chOff x="1046159" y="3325679"/>
            <a:chExt cx="10515601" cy="1374479"/>
          </a:xfrm>
        </p:grpSpPr>
        <p:pic>
          <p:nvPicPr>
            <p:cNvPr id="9" name="{8330C2B0-B304-457C-87C2-BEBB8B580DF5}"/>
            <p:cNvPicPr>
              <a:picLocks noChangeAspect="1"/>
            </p:cNvPicPr>
            <p:nvPr/>
          </p:nvPicPr>
          <p:blipFill>
            <a:blip>
              <a:lum/>
              <a:alphaModFix/>
            </a:blip>
            <a:srcRect/>
            <a:stretch>
              <a:fillRect/>
            </a:stretch>
          </p:blipFill>
          <p:spPr>
            <a:xfrm>
              <a:off x="1046159" y="3325679"/>
              <a:ext cx="2628720" cy="1374479"/>
            </a:xfrm>
            <a:prstGeom prst="rect">
              <a:avLst/>
            </a:prstGeom>
            <a:solidFill>
              <a:srgbClr val="006699"/>
            </a:solidFill>
            <a:ln>
              <a:noFill/>
            </a:ln>
          </p:spPr>
        </p:pic>
        <p:pic>
          <p:nvPicPr>
            <p:cNvPr id="10" name="{08294D2D-B215-4B08-A4DD-2623CE30484F}"/>
            <p:cNvPicPr>
              <a:picLocks noChangeAspect="1"/>
            </p:cNvPicPr>
            <p:nvPr/>
          </p:nvPicPr>
          <p:blipFill>
            <a:blip>
              <a:lum/>
              <a:alphaModFix/>
            </a:blip>
            <a:srcRect/>
            <a:stretch>
              <a:fillRect/>
            </a:stretch>
          </p:blipFill>
          <p:spPr>
            <a:xfrm>
              <a:off x="6303960" y="3325679"/>
              <a:ext cx="2628720" cy="1374479"/>
            </a:xfrm>
            <a:prstGeom prst="rect">
              <a:avLst/>
            </a:prstGeom>
            <a:solidFill>
              <a:srgbClr val="009999"/>
            </a:solidFill>
            <a:ln>
              <a:noFill/>
            </a:ln>
          </p:spPr>
        </p:pic>
        <p:pic>
          <p:nvPicPr>
            <p:cNvPr id="11" name="{69C6A363-4AA5-4E38-B919-A7EEB633ADC8}"/>
            <p:cNvPicPr>
              <a:picLocks noChangeAspect="1"/>
            </p:cNvPicPr>
            <p:nvPr/>
          </p:nvPicPr>
          <p:blipFill>
            <a:blip>
              <a:lum/>
              <a:alphaModFix/>
            </a:blip>
            <a:srcRect/>
            <a:stretch>
              <a:fillRect/>
            </a:stretch>
          </p:blipFill>
          <p:spPr>
            <a:xfrm>
              <a:off x="8933040" y="3325679"/>
              <a:ext cx="2628720" cy="1374479"/>
            </a:xfrm>
            <a:prstGeom prst="rect">
              <a:avLst/>
            </a:prstGeom>
            <a:solidFill>
              <a:srgbClr val="00CC99"/>
            </a:solidFill>
            <a:ln>
              <a:noFill/>
            </a:ln>
          </p:spPr>
        </p:pic>
        <p:pic>
          <p:nvPicPr>
            <p:cNvPr id="12" name="{E11F1A33-4238-413E-9580-8513BBEFB559}"/>
            <p:cNvPicPr>
              <a:picLocks noChangeAspect="1"/>
            </p:cNvPicPr>
            <p:nvPr/>
          </p:nvPicPr>
          <p:blipFill>
            <a:blip>
              <a:lum/>
              <a:alphaModFix/>
            </a:blip>
            <a:srcRect/>
            <a:stretch>
              <a:fillRect/>
            </a:stretch>
          </p:blipFill>
          <p:spPr>
            <a:xfrm>
              <a:off x="3675240" y="3325679"/>
              <a:ext cx="2628720" cy="1374479"/>
            </a:xfrm>
            <a:prstGeom prst="rect">
              <a:avLst/>
            </a:prstGeom>
            <a:solidFill>
              <a:srgbClr val="008000"/>
            </a:solidFill>
            <a:ln>
              <a:noFill/>
            </a:ln>
          </p:spPr>
        </p:pic>
      </p:grpSp>
      <p:grpSp>
        <p:nvGrpSpPr>
          <p:cNvPr id="13" name="İçerik Yer Tutucusu 7"/>
          <p:cNvGrpSpPr/>
          <p:nvPr/>
        </p:nvGrpSpPr>
        <p:grpSpPr>
          <a:xfrm>
            <a:off x="1037880" y="4981680"/>
            <a:ext cx="10515240" cy="1374479"/>
            <a:chOff x="1037880" y="4981680"/>
            <a:chExt cx="10515240" cy="1374479"/>
          </a:xfrm>
        </p:grpSpPr>
        <p:pic>
          <p:nvPicPr>
            <p:cNvPr id="14" name="{8330C2B0-B304-457C-87C2-BEBB8B580DF5}"/>
            <p:cNvPicPr>
              <a:picLocks noChangeAspect="1"/>
            </p:cNvPicPr>
            <p:nvPr/>
          </p:nvPicPr>
          <p:blipFill>
            <a:blip>
              <a:lum/>
              <a:alphaModFix/>
            </a:blip>
            <a:srcRect/>
            <a:stretch>
              <a:fillRect/>
            </a:stretch>
          </p:blipFill>
          <p:spPr>
            <a:xfrm>
              <a:off x="5244120" y="4981680"/>
              <a:ext cx="2102760" cy="1374479"/>
            </a:xfrm>
            <a:prstGeom prst="rect">
              <a:avLst/>
            </a:prstGeom>
            <a:solidFill>
              <a:srgbClr val="99CC00"/>
            </a:solidFill>
            <a:ln>
              <a:noFill/>
            </a:ln>
          </p:spPr>
        </p:pic>
        <p:pic>
          <p:nvPicPr>
            <p:cNvPr id="15" name="{08294D2D-B215-4B08-A4DD-2623CE30484F}"/>
            <p:cNvPicPr>
              <a:picLocks noChangeAspect="1"/>
            </p:cNvPicPr>
            <p:nvPr/>
          </p:nvPicPr>
          <p:blipFill>
            <a:blip>
              <a:lum/>
              <a:alphaModFix/>
            </a:blip>
            <a:srcRect/>
            <a:stretch>
              <a:fillRect/>
            </a:stretch>
          </p:blipFill>
          <p:spPr>
            <a:xfrm>
              <a:off x="3141000" y="4981680"/>
              <a:ext cx="2102760" cy="1374479"/>
            </a:xfrm>
            <a:prstGeom prst="rect">
              <a:avLst/>
            </a:prstGeom>
            <a:solidFill>
              <a:srgbClr val="CCCC00"/>
            </a:solidFill>
            <a:ln>
              <a:noFill/>
            </a:ln>
          </p:spPr>
        </p:pic>
        <p:pic>
          <p:nvPicPr>
            <p:cNvPr id="16" name="{69C6A363-4AA5-4E38-B919-A7EEB633ADC8}"/>
            <p:cNvPicPr>
              <a:picLocks noChangeAspect="1"/>
            </p:cNvPicPr>
            <p:nvPr/>
          </p:nvPicPr>
          <p:blipFill>
            <a:blip>
              <a:lum/>
              <a:alphaModFix/>
            </a:blip>
            <a:srcRect/>
            <a:stretch>
              <a:fillRect/>
            </a:stretch>
          </p:blipFill>
          <p:spPr>
            <a:xfrm>
              <a:off x="1037880" y="4981680"/>
              <a:ext cx="2102760" cy="1374479"/>
            </a:xfrm>
            <a:prstGeom prst="rect">
              <a:avLst/>
            </a:prstGeom>
            <a:solidFill>
              <a:srgbClr val="CC9900"/>
            </a:solidFill>
            <a:ln>
              <a:noFill/>
            </a:ln>
          </p:spPr>
        </p:pic>
        <p:pic>
          <p:nvPicPr>
            <p:cNvPr id="17" name="{E11F1A33-4238-413E-9580-8513BBEFB559}"/>
            <p:cNvPicPr>
              <a:picLocks noChangeAspect="1"/>
            </p:cNvPicPr>
            <p:nvPr/>
          </p:nvPicPr>
          <p:blipFill>
            <a:blip>
              <a:lum/>
              <a:alphaModFix/>
            </a:blip>
            <a:srcRect/>
            <a:stretch>
              <a:fillRect/>
            </a:stretch>
          </p:blipFill>
          <p:spPr>
            <a:xfrm>
              <a:off x="9450360" y="4981680"/>
              <a:ext cx="2102760" cy="1374479"/>
            </a:xfrm>
            <a:prstGeom prst="rect">
              <a:avLst/>
            </a:prstGeom>
            <a:solidFill>
              <a:srgbClr val="FF9900"/>
            </a:solidFill>
            <a:ln>
              <a:noFill/>
            </a:ln>
          </p:spPr>
        </p:pic>
        <p:pic>
          <p:nvPicPr>
            <p:cNvPr id="18" name="{11E4B91F-D629-4029-BE4E-EC404AF8AA81}"/>
            <p:cNvPicPr>
              <a:picLocks noChangeAspect="1"/>
            </p:cNvPicPr>
            <p:nvPr/>
          </p:nvPicPr>
          <p:blipFill>
            <a:blip>
              <a:lum/>
              <a:alphaModFix/>
            </a:blip>
            <a:srcRect/>
            <a:stretch>
              <a:fillRect/>
            </a:stretch>
          </p:blipFill>
          <p:spPr>
            <a:xfrm>
              <a:off x="7347240" y="4981680"/>
              <a:ext cx="2102760" cy="1374479"/>
            </a:xfrm>
            <a:prstGeom prst="rect">
              <a:avLst/>
            </a:prstGeom>
            <a:solidFill>
              <a:srgbClr val="FF6600"/>
            </a:solidFill>
            <a:ln>
              <a:noFill/>
            </a:ln>
          </p:spPr>
        </p:pic>
      </p:grpSp>
      <p:grpSp>
        <p:nvGrpSpPr>
          <p:cNvPr id="19" name="Grup 13"/>
          <p:cNvGrpSpPr/>
          <p:nvPr/>
        </p:nvGrpSpPr>
        <p:grpSpPr>
          <a:xfrm>
            <a:off x="11683439" y="2264040"/>
            <a:ext cx="428040" cy="500760"/>
            <a:chOff x="11683439" y="2264040"/>
            <a:chExt cx="428040" cy="500760"/>
          </a:xfrm>
        </p:grpSpPr>
        <p:sp>
          <p:nvSpPr>
            <p:cNvPr id="20" name="Sağ Ok 14"/>
            <p:cNvSpPr/>
            <p:nvPr/>
          </p:nvSpPr>
          <p:spPr>
            <a:xfrm>
              <a:off x="11683439" y="2264040"/>
              <a:ext cx="428040" cy="500760"/>
            </a:xfrm>
            <a:custGeom>
              <a:avLst>
                <a:gd name="f0" fmla="val 60000"/>
                <a:gd name="f1" fmla="val 500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99CC"/>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21" name="Sağ Ok 4"/>
            <p:cNvSpPr/>
            <p:nvPr/>
          </p:nvSpPr>
          <p:spPr>
            <a:xfrm>
              <a:off x="11683439" y="2364119"/>
              <a:ext cx="299520" cy="300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grpSp>
      <p:grpSp>
        <p:nvGrpSpPr>
          <p:cNvPr id="22" name="Grup 16"/>
          <p:cNvGrpSpPr/>
          <p:nvPr/>
        </p:nvGrpSpPr>
        <p:grpSpPr>
          <a:xfrm>
            <a:off x="11683439" y="3672720"/>
            <a:ext cx="427680" cy="500400"/>
            <a:chOff x="11683439" y="3672720"/>
            <a:chExt cx="427680" cy="500400"/>
          </a:xfrm>
        </p:grpSpPr>
        <p:sp>
          <p:nvSpPr>
            <p:cNvPr id="23" name="Sağ Ok 17"/>
            <p:cNvSpPr/>
            <p:nvPr/>
          </p:nvSpPr>
          <p:spPr>
            <a:xfrm>
              <a:off x="11683439" y="3672720"/>
              <a:ext cx="427680" cy="500400"/>
            </a:xfrm>
            <a:custGeom>
              <a:avLst>
                <a:gd name="f0" fmla="val 60000"/>
                <a:gd name="f1" fmla="val 500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24" name="Sağ Ok 4"/>
            <p:cNvSpPr/>
            <p:nvPr/>
          </p:nvSpPr>
          <p:spPr>
            <a:xfrm>
              <a:off x="11683439" y="3772800"/>
              <a:ext cx="29916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grpSp>
      <p:sp>
        <p:nvSpPr>
          <p:cNvPr id="25" name="Altbilgi Yer Tutucusu 8"/>
          <p:cNvSpPr txBox="1">
            <a:spLocks noGrp="1"/>
          </p:cNvSpPr>
          <p:nvPr>
            <p:ph type="ftr" sz="quarter" idx="9"/>
          </p:nvPr>
        </p:nvSpPr>
        <p:spPr>
          <a:xfrm>
            <a:off x="4691880" y="63565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Aşıyla Hastalıkları Aşıyoruz</a:t>
            </a:r>
          </a:p>
        </p:txBody>
      </p:sp>
      <p:grpSp>
        <p:nvGrpSpPr>
          <p:cNvPr id="26" name="Grup 19"/>
          <p:cNvGrpSpPr/>
          <p:nvPr/>
        </p:nvGrpSpPr>
        <p:grpSpPr>
          <a:xfrm>
            <a:off x="2750400" y="160560"/>
            <a:ext cx="7745760" cy="906119"/>
            <a:chOff x="2750400" y="160560"/>
            <a:chExt cx="7745760" cy="906119"/>
          </a:xfrm>
        </p:grpSpPr>
        <p:sp>
          <p:nvSpPr>
            <p:cNvPr id="27" name="Yuvarlatılmış Dikdörtgen 20"/>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28"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AŞININ TARİHÇESİ - 3</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1+#ppt_h/2"/>
                                          </p:val>
                                        </p:tav>
                                        <p:tav tm="100000">
                                          <p:val>
                                            <p:strVal val="#ppt_y"/>
                                          </p:val>
                                        </p:tav>
                                      </p:tavLst>
                                    </p:anim>
                                  </p:childTnLst>
                                </p:cTn>
                              </p:par>
                              <p:par>
                                <p:cTn id="19" presetClass="entr"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484279" y="1690560"/>
            <a:ext cx="1051524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a:latin typeface="Calibri" pitchFamily="18"/>
              </a:rPr>
              <a:t>Mikroorganizmaların belirli işlemlerden geçirilmiş parçalarının canlılara verilmesi ile;</a:t>
            </a:r>
          </a:p>
          <a:p>
            <a:pPr marL="0" lvl="0" indent="0">
              <a:spcBef>
                <a:spcPts val="1001"/>
              </a:spcBef>
              <a:buFont typeface="Wingdings"/>
              <a:buChar char="ü"/>
            </a:pPr>
            <a:r>
              <a:rPr lang="tr-TR">
                <a:latin typeface="Calibri" pitchFamily="18"/>
              </a:rPr>
              <a:t>Canlılarda önemli bir sorun oluşturmadan,</a:t>
            </a:r>
          </a:p>
          <a:p>
            <a:pPr marL="0" lvl="0" indent="0">
              <a:spcBef>
                <a:spcPts val="1001"/>
              </a:spcBef>
              <a:buFont typeface="Wingdings"/>
              <a:buChar char="ü"/>
            </a:pPr>
            <a:r>
              <a:rPr lang="tr-TR">
                <a:latin typeface="Calibri" pitchFamily="18"/>
              </a:rPr>
              <a:t>Doğal enfeksiyon sonrası oluşan bağışıklık cevabına benzer bir cevap oluşturulması sağlanır.</a:t>
            </a:r>
          </a:p>
        </p:txBody>
      </p:sp>
      <p:sp>
        <p:nvSpPr>
          <p:cNvPr id="3" name="Slayt Numarası Yer Tutucusu 6"/>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BC7AE57E-8904-473A-8C51-0900271CEE09}" type="slidenum">
              <a:t>9</a:t>
            </a:fld>
            <a:endParaRPr lang="tr-TR">
              <a:solidFill>
                <a:srgbClr val="000000"/>
              </a:solidFill>
              <a:latin typeface="Calibri" pitchFamily="18"/>
              <a:cs typeface="Tahoma" pitchFamily="2"/>
            </a:endParaRPr>
          </a:p>
        </p:txBody>
      </p:sp>
      <p:sp>
        <p:nvSpPr>
          <p:cNvPr id="4" name="Altbilgi Yer Tutucusu 8"/>
          <p:cNvSpPr txBox="1">
            <a:spLocks noGrp="1"/>
          </p:cNvSpPr>
          <p:nvPr>
            <p:ph type="ftr" sz="quarter" idx="9"/>
          </p:nvPr>
        </p:nvSpPr>
        <p:spPr>
          <a:xfrm>
            <a:off x="4495680" y="6300720"/>
            <a:ext cx="4114440" cy="364679"/>
          </a:xfrm>
          <a:prstGeom prst="rect">
            <a:avLst/>
          </a:prstGeom>
          <a:noFill/>
          <a:ln>
            <a:noFill/>
          </a:ln>
        </p:spPr>
        <p:txBody>
          <a:bodyPr wrap="square" lIns="90000" tIns="45000" rIns="90000" bIns="45000" anchor="t" anchorCtr="0"/>
          <a:lstStyle/>
          <a:p>
            <a:pPr lvl="0"/>
            <a:r>
              <a:rPr lang="tr-TR" sz="1400" b="1" i="1">
                <a:solidFill>
                  <a:srgbClr val="000000"/>
                </a:solidFill>
                <a:latin typeface="Calibri" pitchFamily="18"/>
                <a:cs typeface="Tahoma" pitchFamily="2"/>
              </a:rPr>
              <a:t>Aşılanın, Önleyin, Koruyun</a:t>
            </a:r>
          </a:p>
        </p:txBody>
      </p:sp>
      <p:grpSp>
        <p:nvGrpSpPr>
          <p:cNvPr id="5" name="Grup 5"/>
          <p:cNvGrpSpPr/>
          <p:nvPr/>
        </p:nvGrpSpPr>
        <p:grpSpPr>
          <a:xfrm>
            <a:off x="2750400" y="160560"/>
            <a:ext cx="7745760" cy="906119"/>
            <a:chOff x="2750400" y="160560"/>
            <a:chExt cx="7745760" cy="906119"/>
          </a:xfrm>
        </p:grpSpPr>
        <p:sp>
          <p:nvSpPr>
            <p:cNvPr id="6" name="Yuvarlatılmış Dikdörtgen 7"/>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AŞI NASIL ETKİ EDER – 1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rsayılan 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rsayılan 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Özel</PresentationFormat>
  <Paragraphs>236</Paragraphs>
  <Slides>31</Slides>
  <Notes>31</Notes>
  <HiddenSlides>0</HiddenSlides>
  <MMClips>0</MMClips>
  <ScaleCrop>false</ScaleCrop>
  <HeadingPairs>
    <vt:vector size="4" baseType="variant">
      <vt:variant>
        <vt:lpstr>Tema</vt:lpstr>
      </vt:variant>
      <vt:variant>
        <vt:i4>2</vt:i4>
      </vt:variant>
      <vt:variant>
        <vt:lpstr>Slayt Başlıkları</vt:lpstr>
      </vt:variant>
      <vt:variant>
        <vt:i4>31</vt:i4>
      </vt:variant>
    </vt:vector>
  </HeadingPairs>
  <TitlesOfParts>
    <vt:vector size="33" baseType="lpstr">
      <vt:lpstr>Varsayılan 1</vt:lpstr>
      <vt:lpstr>Varsayılan 2</vt:lpstr>
      <vt:lpstr>PowerPoint Sunusu</vt:lpstr>
      <vt:lpstr>PowerPoint Sunusu</vt:lpstr>
      <vt:lpstr>PowerPoint Sunusu</vt:lpstr>
      <vt:lpstr>OKUL ÇAĞI ÇOCUKLARINDA AŞI UYGULAMALARI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YALNIZCA AŞI UYGULAYARAK HER YIL ÜLKEMİZDE BİNLERCE BEBEK VE ÇOCUK ÖLÜMÜNÜ BİRLİKTE ÖNLÜYORUZ</vt:lpstr>
      <vt:lpstr>EMEĞİNİZ, DESTEĞİNİZ VE  YARDIMLARINIZ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Ünal Mamur</dc:creator>
  <cp:lastModifiedBy>Windows Kullanıcısı</cp:lastModifiedBy>
  <cp:revision>2</cp:revision>
  <dcterms:modified xsi:type="dcterms:W3CDTF">2019-09-02T12:07:49Z</dcterms:modified>
</cp:coreProperties>
</file>